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58" r:id="rId4"/>
    <p:sldId id="287" r:id="rId5"/>
    <p:sldId id="278" r:id="rId6"/>
    <p:sldId id="259" r:id="rId7"/>
    <p:sldId id="260" r:id="rId8"/>
    <p:sldId id="261" r:id="rId9"/>
    <p:sldId id="279" r:id="rId10"/>
    <p:sldId id="264" r:id="rId11"/>
    <p:sldId id="265" r:id="rId12"/>
    <p:sldId id="266" r:id="rId13"/>
    <p:sldId id="267" r:id="rId14"/>
    <p:sldId id="269" r:id="rId15"/>
    <p:sldId id="270" r:id="rId16"/>
    <p:sldId id="280" r:id="rId17"/>
    <p:sldId id="262" r:id="rId18"/>
    <p:sldId id="282" r:id="rId19"/>
    <p:sldId id="288" r:id="rId20"/>
    <p:sldId id="272" r:id="rId21"/>
    <p:sldId id="271" r:id="rId22"/>
    <p:sldId id="273" r:id="rId23"/>
    <p:sldId id="274" r:id="rId24"/>
    <p:sldId id="263" r:id="rId25"/>
    <p:sldId id="275" r:id="rId26"/>
    <p:sldId id="283" r:id="rId27"/>
    <p:sldId id="276" r:id="rId28"/>
    <p:sldId id="284" r:id="rId29"/>
    <p:sldId id="268"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741E"/>
    <a:srgbClr val="FF7C80"/>
    <a:srgbClr val="F3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36" autoAdjust="0"/>
  </p:normalViewPr>
  <p:slideViewPr>
    <p:cSldViewPr>
      <p:cViewPr varScale="1">
        <p:scale>
          <a:sx n="87" d="100"/>
          <a:sy n="87" d="100"/>
        </p:scale>
        <p:origin x="222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6EEE4-E792-4D60-9F8D-47085F934C6D}" type="datetimeFigureOut">
              <a:rPr lang="ru-RU" smtClean="0"/>
              <a:pPr/>
              <a:t>16.01.2025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C000C-2E74-4BDF-8CAD-2A20556E46AA}" type="slidenum">
              <a:rPr lang="ru-RU" smtClean="0"/>
              <a:pPr/>
              <a:t>‹#›</a:t>
            </a:fld>
            <a:endParaRPr lang="ru-RU"/>
          </a:p>
        </p:txBody>
      </p:sp>
    </p:spTree>
    <p:extLst>
      <p:ext uri="{BB962C8B-B14F-4D97-AF65-F5344CB8AC3E}">
        <p14:creationId xmlns:p14="http://schemas.microsoft.com/office/powerpoint/2010/main" val="113706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mailto:tond@tomsk.gov70.ru"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a:solidFill>
                  <a:schemeClr val="tx1"/>
                </a:solidFill>
                <a:latin typeface="+mn-lt"/>
                <a:ea typeface="+mn-ea"/>
                <a:cs typeface="+mn-cs"/>
              </a:rPr>
              <a:t>Здравствуйте, уважаемые слушатели! Меня зовут __________, я являюсь сотрудником _____________. </a:t>
            </a:r>
          </a:p>
          <a:p>
            <a:r>
              <a:rPr lang="ru-RU" sz="1200" kern="1200" dirty="0">
                <a:solidFill>
                  <a:schemeClr val="tx1"/>
                </a:solidFill>
                <a:latin typeface="+mn-lt"/>
                <a:ea typeface="+mn-ea"/>
                <a:cs typeface="+mn-cs"/>
              </a:rPr>
              <a:t>Наша лекция приурочена к Международному дню борьбы со злоупотреблением наркотическими средствами и их незаконным оборотом. Мы обсудим многогранную и животрепещущую тему: «Как уберечь ребёнка от употребления наркотиков».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15000"/>
              </a:lnSpc>
              <a:spcAft>
                <a:spcPts val="1000"/>
              </a:spcAft>
            </a:pPr>
            <a:r>
              <a:rPr lang="ru-RU" sz="1200" dirty="0">
                <a:latin typeface="Times New Roman"/>
                <a:ea typeface="Times New Roman"/>
                <a:cs typeface="Times New Roman"/>
              </a:rPr>
              <a:t>За нарушение положений административного законодательства граждане РФ несут ответственность, предусматривающую наложение административных штрафов (</a:t>
            </a:r>
            <a:r>
              <a:rPr lang="ru-RU" sz="1200" b="1" dirty="0">
                <a:latin typeface="Times New Roman"/>
                <a:ea typeface="Times New Roman"/>
                <a:cs typeface="Times New Roman"/>
              </a:rPr>
              <a:t>от 4 до 5 тысяч рублей</a:t>
            </a:r>
            <a:r>
              <a:rPr lang="ru-RU" sz="1200" dirty="0">
                <a:latin typeface="Times New Roman"/>
                <a:ea typeface="Times New Roman"/>
                <a:cs typeface="Times New Roman"/>
              </a:rPr>
              <a:t>) либо административного ареста (до </a:t>
            </a:r>
            <a:r>
              <a:rPr lang="ru-RU" sz="1200" b="1" dirty="0">
                <a:latin typeface="Times New Roman"/>
                <a:ea typeface="Times New Roman"/>
                <a:cs typeface="Times New Roman"/>
              </a:rPr>
              <a:t>15 суток</a:t>
            </a:r>
            <a:r>
              <a:rPr lang="ru-RU" sz="1200" dirty="0">
                <a:latin typeface="Times New Roman"/>
                <a:ea typeface="Times New Roman"/>
                <a:cs typeface="Times New Roman"/>
              </a:rPr>
              <a:t>). Кроме того, в случае появления в состоянии наркотического опьянения несовершеннолетних в возрасте до 16 лет, а равно употребление ими наркотических средств или психотропных веществ, в общественных местах влечёт наложение административного штрафа на родителей (законных представителей).</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Согласно примечанию к статье </a:t>
            </a:r>
            <a:r>
              <a:rPr lang="ru-RU" sz="1200" b="1" dirty="0">
                <a:latin typeface="Times New Roman"/>
                <a:ea typeface="Times New Roman"/>
                <a:cs typeface="Times New Roman"/>
              </a:rPr>
              <a:t>6.9</a:t>
            </a:r>
            <a:r>
              <a:rPr lang="ru-RU" sz="1200" dirty="0">
                <a:latin typeface="Times New Roman"/>
                <a:ea typeface="Times New Roman"/>
                <a:cs typeface="Times New Roman"/>
              </a:rPr>
              <a:t> Кодекса РФ об административных правонарушениях, </a:t>
            </a:r>
            <a:r>
              <a:rPr lang="ru-RU" sz="1200" b="1" dirty="0">
                <a:latin typeface="Times New Roman"/>
                <a:ea typeface="Times New Roman"/>
                <a:cs typeface="Times New Roman"/>
              </a:rPr>
              <a:t>освобождается от административной ответственности</a:t>
            </a:r>
            <a:r>
              <a:rPr lang="ru-RU" sz="1200" dirty="0">
                <a:latin typeface="Times New Roman"/>
                <a:ea typeface="Times New Roman"/>
                <a:cs typeface="Times New Roman"/>
              </a:rPr>
              <a:t> за данное правонарушение:</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лицо, добровольно обратившееся в медицинскую организацию для лечения в связи с употреблением наркотических средств или психотропных веществ без назначения врача;</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rPr>
              <a:t>лицо, в установленном порядке признанное больным наркоманией, с его согласия направленное на медицинскую и/или социальную реабилитацию.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algn="just">
              <a:lnSpc>
                <a:spcPct val="115000"/>
              </a:lnSpc>
              <a:spcAft>
                <a:spcPts val="1000"/>
              </a:spcAft>
            </a:pPr>
            <a:r>
              <a:rPr lang="ru-RU" sz="1200" dirty="0">
                <a:latin typeface="Times New Roman"/>
                <a:ea typeface="Times New Roman"/>
                <a:cs typeface="Times New Roman"/>
              </a:rPr>
              <a:t>Что  до уголовной ответственности, связанной прямо или косвенно с приобретением и хранением наркотиков, то статьи и предполагаемые наказания отличаются </a:t>
            </a:r>
            <a:r>
              <a:rPr lang="ru-RU" sz="1200" dirty="0" err="1">
                <a:latin typeface="Times New Roman"/>
                <a:ea typeface="Times New Roman"/>
                <a:cs typeface="Times New Roman"/>
              </a:rPr>
              <a:t>бóльшим</a:t>
            </a:r>
            <a:r>
              <a:rPr lang="ru-RU" sz="1200" dirty="0">
                <a:latin typeface="Times New Roman"/>
                <a:ea typeface="Times New Roman"/>
                <a:cs typeface="Times New Roman"/>
              </a:rPr>
              <a:t> разнообразием.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Ст. 228 УК РФ</a:t>
            </a:r>
            <a:r>
              <a:rPr lang="ru-RU" sz="1200" dirty="0">
                <a:latin typeface="Times New Roman"/>
                <a:ea typeface="Times New Roman"/>
                <a:cs typeface="Times New Roman"/>
              </a:rPr>
              <a:t>. Приобретение, хранение, изготовление наркотиков:</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в значительном размере: до </a:t>
            </a:r>
            <a:r>
              <a:rPr lang="ru-RU" sz="1200" b="1" dirty="0">
                <a:latin typeface="Times New Roman"/>
                <a:ea typeface="Times New Roman"/>
                <a:cs typeface="Times New Roman"/>
              </a:rPr>
              <a:t>3</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algn="just">
              <a:lnSpc>
                <a:spcPct val="115000"/>
              </a:lnSpc>
              <a:spcAft>
                <a:spcPts val="0"/>
              </a:spcAft>
            </a:pPr>
            <a:r>
              <a:rPr lang="ru-RU" sz="1200" u="sng" dirty="0">
                <a:latin typeface="Times New Roman"/>
                <a:ea typeface="Times New Roman"/>
                <a:cs typeface="Times New Roman"/>
              </a:rPr>
              <a:t>со штрафом до </a:t>
            </a:r>
            <a:r>
              <a:rPr lang="ru-RU" sz="1200" b="1" u="sng" dirty="0">
                <a:latin typeface="Times New Roman"/>
                <a:ea typeface="Times New Roman"/>
                <a:cs typeface="Times New Roman"/>
              </a:rPr>
              <a:t>500</a:t>
            </a:r>
            <a:r>
              <a:rPr lang="ru-RU" sz="1200" u="sng" dirty="0">
                <a:latin typeface="Times New Roman"/>
                <a:ea typeface="Times New Roman"/>
                <a:cs typeface="Times New Roman"/>
              </a:rPr>
              <a:t> тыс. рублей:</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в крупном размере: от </a:t>
            </a:r>
            <a:r>
              <a:rPr lang="ru-RU" sz="1200" b="1" dirty="0">
                <a:latin typeface="Times New Roman"/>
                <a:ea typeface="Times New Roman"/>
                <a:cs typeface="Times New Roman"/>
              </a:rPr>
              <a:t>3</a:t>
            </a:r>
            <a:r>
              <a:rPr lang="ru-RU" sz="1200" dirty="0">
                <a:latin typeface="Times New Roman"/>
                <a:ea typeface="Times New Roman"/>
                <a:cs typeface="Times New Roman"/>
              </a:rPr>
              <a:t> до </a:t>
            </a:r>
            <a:r>
              <a:rPr lang="ru-RU" sz="1200" b="1" dirty="0">
                <a:latin typeface="Times New Roman"/>
                <a:ea typeface="Times New Roman"/>
                <a:cs typeface="Times New Roman"/>
              </a:rPr>
              <a:t>10</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в особо крупном размере: от </a:t>
            </a:r>
            <a:r>
              <a:rPr lang="ru-RU" sz="1200" b="1" dirty="0">
                <a:latin typeface="Times New Roman"/>
                <a:ea typeface="Times New Roman"/>
                <a:cs typeface="Times New Roman"/>
              </a:rPr>
              <a:t>10</a:t>
            </a:r>
            <a:r>
              <a:rPr lang="ru-RU" sz="1200" dirty="0">
                <a:latin typeface="Times New Roman"/>
                <a:ea typeface="Times New Roman"/>
                <a:cs typeface="Times New Roman"/>
              </a:rPr>
              <a:t> до </a:t>
            </a:r>
            <a:r>
              <a:rPr lang="ru-RU" sz="1200" b="1" dirty="0">
                <a:latin typeface="Times New Roman"/>
                <a:ea typeface="Times New Roman"/>
                <a:cs typeface="Times New Roman"/>
              </a:rPr>
              <a:t>15</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algn="just">
              <a:lnSpc>
                <a:spcPct val="115000"/>
              </a:lnSpc>
              <a:spcAft>
                <a:spcPts val="1000"/>
              </a:spcAft>
            </a:pPr>
            <a:r>
              <a:rPr lang="ru-RU" sz="1200" u="sng" dirty="0">
                <a:latin typeface="Times New Roman"/>
                <a:ea typeface="Times New Roman"/>
                <a:cs typeface="Times New Roman"/>
              </a:rPr>
              <a:t>Примечание:</a:t>
            </a: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Освобождается от уголовной ответственности за данное правонарушение лицо, добровольно сдавшее наркотические средства, психотропные вещества или их аналоги, … и активно способствовавшее раскрытию или пресечению преступлений, связанных с незаконным оборотом указанных средств…, изобличению лиц, их совершивших, обнаружению имущества, добытого преступным путём.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Ст. 231 УК РФ</a:t>
            </a:r>
            <a:r>
              <a:rPr lang="ru-RU" sz="1200" dirty="0">
                <a:latin typeface="Times New Roman"/>
                <a:ea typeface="Times New Roman"/>
                <a:cs typeface="Times New Roman"/>
              </a:rPr>
              <a:t>. Выращивание </a:t>
            </a:r>
            <a:r>
              <a:rPr lang="ru-RU" sz="1200" dirty="0" err="1">
                <a:latin typeface="Times New Roman"/>
                <a:ea typeface="Times New Roman"/>
                <a:cs typeface="Times New Roman"/>
              </a:rPr>
              <a:t>наркосодержащих</a:t>
            </a:r>
            <a:r>
              <a:rPr lang="ru-RU" sz="1200" dirty="0">
                <a:latin typeface="Times New Roman"/>
                <a:ea typeface="Times New Roman"/>
                <a:cs typeface="Times New Roman"/>
              </a:rPr>
              <a:t> растений:</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в крупном размере: до </a:t>
            </a:r>
            <a:r>
              <a:rPr lang="ru-RU" sz="1200" b="1" dirty="0">
                <a:latin typeface="Times New Roman"/>
                <a:ea typeface="Times New Roman"/>
                <a:cs typeface="Times New Roman"/>
              </a:rPr>
              <a:t>2</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marL="342900" lvl="0" indent="-342900" algn="just">
              <a:lnSpc>
                <a:spcPct val="115000"/>
              </a:lnSpc>
              <a:spcAft>
                <a:spcPts val="1000"/>
              </a:spcAft>
              <a:buFont typeface="Symbol"/>
              <a:buNone/>
            </a:pPr>
            <a:r>
              <a:rPr lang="ru-RU" sz="1200" u="sng" dirty="0">
                <a:latin typeface="Times New Roman"/>
                <a:ea typeface="Times New Roman"/>
                <a:cs typeface="Times New Roman"/>
              </a:rPr>
              <a:t>со штрафом до </a:t>
            </a:r>
            <a:r>
              <a:rPr lang="ru-RU" sz="1200" b="1" u="sng" dirty="0">
                <a:latin typeface="Times New Roman"/>
                <a:ea typeface="Times New Roman"/>
                <a:cs typeface="Times New Roman"/>
              </a:rPr>
              <a:t>300</a:t>
            </a:r>
            <a:r>
              <a:rPr lang="ru-RU" sz="1200" u="sng" dirty="0">
                <a:latin typeface="Times New Roman"/>
                <a:ea typeface="Times New Roman"/>
                <a:cs typeface="Times New Roman"/>
              </a:rPr>
              <a:t> тыс. рублей:</a:t>
            </a:r>
            <a:endParaRPr lang="ru-RU" sz="1050" u="sng"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rPr>
              <a:t>в особо крупном размере: до </a:t>
            </a:r>
            <a:r>
              <a:rPr lang="ru-RU" sz="1200" b="1" dirty="0">
                <a:latin typeface="Times New Roman"/>
                <a:ea typeface="Times New Roman"/>
              </a:rPr>
              <a:t>8</a:t>
            </a:r>
            <a:r>
              <a:rPr lang="ru-RU" sz="1200" dirty="0">
                <a:latin typeface="Times New Roman"/>
                <a:ea typeface="Times New Roman"/>
              </a:rPr>
              <a:t> лет лишения свободы.</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15000"/>
              </a:lnSpc>
              <a:spcAft>
                <a:spcPts val="1000"/>
              </a:spcAft>
            </a:pPr>
            <a:r>
              <a:rPr lang="ru-RU" sz="1200" b="1" dirty="0">
                <a:latin typeface="Times New Roman"/>
                <a:ea typeface="Times New Roman"/>
                <a:cs typeface="Times New Roman"/>
              </a:rPr>
              <a:t>Ст. 228.1 УК РФ</a:t>
            </a:r>
            <a:r>
              <a:rPr lang="ru-RU" sz="1200" dirty="0">
                <a:latin typeface="Times New Roman"/>
                <a:ea typeface="Times New Roman"/>
                <a:cs typeface="Times New Roman"/>
              </a:rPr>
              <a:t>. Производство, сбыт* или пересылка наркотиков:</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от </a:t>
            </a:r>
            <a:r>
              <a:rPr lang="ru-RU" sz="1200" b="1" dirty="0">
                <a:latin typeface="Times New Roman"/>
                <a:ea typeface="Times New Roman"/>
                <a:cs typeface="Times New Roman"/>
              </a:rPr>
              <a:t>4</a:t>
            </a:r>
            <a:r>
              <a:rPr lang="ru-RU" sz="1200" dirty="0">
                <a:latin typeface="Times New Roman"/>
                <a:ea typeface="Times New Roman"/>
                <a:cs typeface="Times New Roman"/>
              </a:rPr>
              <a:t> до </a:t>
            </a:r>
            <a:r>
              <a:rPr lang="ru-RU" sz="1200" b="1" dirty="0">
                <a:latin typeface="Times New Roman"/>
                <a:ea typeface="Times New Roman"/>
                <a:cs typeface="Times New Roman"/>
              </a:rPr>
              <a:t>8</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algn="just">
              <a:lnSpc>
                <a:spcPct val="115000"/>
              </a:lnSpc>
              <a:spcAft>
                <a:spcPts val="0"/>
              </a:spcAft>
            </a:pPr>
            <a:r>
              <a:rPr lang="ru-RU" sz="1200" u="sng" dirty="0">
                <a:latin typeface="Times New Roman"/>
                <a:ea typeface="Times New Roman"/>
                <a:cs typeface="Times New Roman"/>
              </a:rPr>
              <a:t>со штрафом до </a:t>
            </a:r>
            <a:r>
              <a:rPr lang="ru-RU" sz="1200" b="1" u="sng" dirty="0">
                <a:latin typeface="Times New Roman"/>
                <a:ea typeface="Times New Roman"/>
                <a:cs typeface="Times New Roman"/>
              </a:rPr>
              <a:t>500</a:t>
            </a:r>
            <a:r>
              <a:rPr lang="ru-RU" sz="1200" u="sng" dirty="0">
                <a:latin typeface="Times New Roman"/>
                <a:ea typeface="Times New Roman"/>
                <a:cs typeface="Times New Roman"/>
              </a:rPr>
              <a:t> тыс. рублей:</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в образовательном учреждении, на объектах спорта, транспорта, в сети Интернет: от </a:t>
            </a:r>
            <a:r>
              <a:rPr lang="ru-RU" sz="1200" b="1" dirty="0">
                <a:latin typeface="Times New Roman"/>
                <a:ea typeface="Times New Roman"/>
                <a:cs typeface="Times New Roman"/>
              </a:rPr>
              <a:t>5</a:t>
            </a:r>
            <a:r>
              <a:rPr lang="ru-RU" sz="1200" dirty="0">
                <a:latin typeface="Times New Roman"/>
                <a:ea typeface="Times New Roman"/>
                <a:cs typeface="Times New Roman"/>
              </a:rPr>
              <a:t> до </a:t>
            </a:r>
            <a:r>
              <a:rPr lang="ru-RU" sz="1200" b="1" dirty="0">
                <a:latin typeface="Times New Roman"/>
                <a:ea typeface="Times New Roman"/>
                <a:cs typeface="Times New Roman"/>
              </a:rPr>
              <a:t>12</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в значительном размере: от </a:t>
            </a:r>
            <a:r>
              <a:rPr lang="ru-RU" sz="1200" b="1" dirty="0">
                <a:latin typeface="Times New Roman"/>
                <a:ea typeface="Times New Roman"/>
                <a:cs typeface="Times New Roman"/>
              </a:rPr>
              <a:t>8</a:t>
            </a:r>
            <a:r>
              <a:rPr lang="ru-RU" sz="1200" dirty="0">
                <a:latin typeface="Times New Roman"/>
                <a:ea typeface="Times New Roman"/>
                <a:cs typeface="Times New Roman"/>
              </a:rPr>
              <a:t> до </a:t>
            </a:r>
            <a:r>
              <a:rPr lang="ru-RU" sz="1200" b="1" dirty="0">
                <a:latin typeface="Times New Roman"/>
                <a:ea typeface="Times New Roman"/>
                <a:cs typeface="Times New Roman"/>
              </a:rPr>
              <a:t>15</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algn="just">
              <a:lnSpc>
                <a:spcPct val="115000"/>
              </a:lnSpc>
              <a:spcAft>
                <a:spcPts val="0"/>
              </a:spcAft>
            </a:pPr>
            <a:r>
              <a:rPr lang="ru-RU" sz="1200" u="sng" dirty="0">
                <a:latin typeface="Times New Roman"/>
                <a:ea typeface="Times New Roman"/>
                <a:cs typeface="Times New Roman"/>
              </a:rPr>
              <a:t>со штрафом до </a:t>
            </a:r>
            <a:r>
              <a:rPr lang="ru-RU" sz="1200" b="1" u="sng" dirty="0">
                <a:latin typeface="Times New Roman"/>
                <a:ea typeface="Times New Roman"/>
                <a:cs typeface="Times New Roman"/>
              </a:rPr>
              <a:t>1</a:t>
            </a:r>
            <a:r>
              <a:rPr lang="ru-RU" sz="1200" u="sng" dirty="0">
                <a:latin typeface="Times New Roman"/>
                <a:ea typeface="Times New Roman"/>
                <a:cs typeface="Times New Roman"/>
              </a:rPr>
              <a:t> млн. рублей:</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в крупном размере: от </a:t>
            </a:r>
            <a:r>
              <a:rPr lang="ru-RU" sz="1200" b="1" dirty="0">
                <a:latin typeface="Times New Roman"/>
                <a:ea typeface="Times New Roman"/>
                <a:cs typeface="Times New Roman"/>
              </a:rPr>
              <a:t>10</a:t>
            </a:r>
            <a:r>
              <a:rPr lang="ru-RU" sz="1200" dirty="0">
                <a:latin typeface="Times New Roman"/>
                <a:ea typeface="Times New Roman"/>
                <a:cs typeface="Times New Roman"/>
              </a:rPr>
              <a:t> до </a:t>
            </a:r>
            <a:r>
              <a:rPr lang="ru-RU" sz="1200" b="1" dirty="0">
                <a:latin typeface="Times New Roman"/>
                <a:ea typeface="Times New Roman"/>
                <a:cs typeface="Times New Roman"/>
              </a:rPr>
              <a:t>20</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в особо крупном размере: от </a:t>
            </a:r>
            <a:r>
              <a:rPr lang="ru-RU" sz="1200" b="1" dirty="0">
                <a:latin typeface="Times New Roman"/>
                <a:ea typeface="Times New Roman"/>
                <a:cs typeface="Times New Roman"/>
              </a:rPr>
              <a:t>15</a:t>
            </a:r>
            <a:r>
              <a:rPr lang="ru-RU" sz="1200" dirty="0">
                <a:latin typeface="Times New Roman"/>
                <a:ea typeface="Times New Roman"/>
                <a:cs typeface="Times New Roman"/>
              </a:rPr>
              <a:t> до </a:t>
            </a:r>
            <a:r>
              <a:rPr lang="ru-RU" sz="1200" b="1" dirty="0">
                <a:latin typeface="Times New Roman"/>
                <a:ea typeface="Times New Roman"/>
                <a:cs typeface="Times New Roman"/>
              </a:rPr>
              <a:t>20</a:t>
            </a:r>
            <a:r>
              <a:rPr lang="ru-RU" sz="1200" dirty="0">
                <a:latin typeface="Times New Roman"/>
                <a:ea typeface="Times New Roman"/>
                <a:cs typeface="Times New Roman"/>
              </a:rPr>
              <a:t> лет лишения свободы либо пожизненное лишение свободы.</a:t>
            </a:r>
            <a:endParaRPr lang="ru-RU" sz="1050" dirty="0">
              <a:latin typeface="+mn-lt"/>
              <a:ea typeface="Times New Roman"/>
              <a:cs typeface="Times New Roman"/>
            </a:endParaRPr>
          </a:p>
          <a:p>
            <a:pPr algn="just">
              <a:lnSpc>
                <a:spcPct val="115000"/>
              </a:lnSpc>
              <a:spcAft>
                <a:spcPts val="1000"/>
              </a:spcAft>
              <a:tabLst>
                <a:tab pos="2520950" algn="l"/>
              </a:tabLst>
            </a:pPr>
            <a:r>
              <a:rPr lang="ru-RU" sz="1200" dirty="0">
                <a:latin typeface="Times New Roman"/>
                <a:ea typeface="Times New Roman"/>
                <a:cs typeface="Times New Roman"/>
              </a:rPr>
              <a:t>	</a:t>
            </a:r>
            <a:endParaRPr lang="ru-RU" sz="1050" dirty="0">
              <a:latin typeface="+mn-lt"/>
              <a:ea typeface="Times New Roman"/>
              <a:cs typeface="Times New Roman"/>
            </a:endParaRPr>
          </a:p>
          <a:p>
            <a:r>
              <a:rPr lang="ru-RU" sz="1200" b="1" dirty="0">
                <a:latin typeface="Times New Roman"/>
                <a:ea typeface="Times New Roman"/>
              </a:rPr>
              <a:t>*Сбытом</a:t>
            </a:r>
            <a:r>
              <a:rPr lang="ru-RU" sz="1200" dirty="0">
                <a:latin typeface="Times New Roman"/>
                <a:ea typeface="Times New Roman"/>
              </a:rPr>
              <a:t> считаются любые способы возмездной или безвозмездной передачи наркотиков другим лицам (продажа, дарение, уплата долга, дача взаймы и т.п.).</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15000"/>
              </a:lnSpc>
              <a:spcAft>
                <a:spcPts val="1000"/>
              </a:spcAft>
            </a:pPr>
            <a:r>
              <a:rPr lang="ru-RU" sz="1200" b="1" dirty="0">
                <a:latin typeface="Times New Roman"/>
                <a:ea typeface="Times New Roman"/>
                <a:cs typeface="Times New Roman"/>
              </a:rPr>
              <a:t>Ст. 229.1 УК РФ</a:t>
            </a:r>
            <a:r>
              <a:rPr lang="ru-RU" sz="1200" dirty="0">
                <a:latin typeface="Times New Roman"/>
                <a:ea typeface="Times New Roman"/>
                <a:cs typeface="Times New Roman"/>
              </a:rPr>
              <a:t>. Контрабанда* наркотиков:</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от </a:t>
            </a:r>
            <a:r>
              <a:rPr lang="ru-RU" sz="1200" b="1" dirty="0">
                <a:latin typeface="Times New Roman"/>
                <a:ea typeface="Times New Roman"/>
                <a:cs typeface="Times New Roman"/>
              </a:rPr>
              <a:t>3</a:t>
            </a:r>
            <a:r>
              <a:rPr lang="ru-RU" sz="1200" dirty="0">
                <a:latin typeface="Times New Roman"/>
                <a:ea typeface="Times New Roman"/>
                <a:cs typeface="Times New Roman"/>
              </a:rPr>
              <a:t> до </a:t>
            </a:r>
            <a:r>
              <a:rPr lang="ru-RU" sz="1200" b="1" dirty="0">
                <a:latin typeface="Times New Roman"/>
                <a:ea typeface="Times New Roman"/>
                <a:cs typeface="Times New Roman"/>
              </a:rPr>
              <a:t>7</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в значительном размере: от </a:t>
            </a:r>
            <a:r>
              <a:rPr lang="ru-RU" sz="1200" b="1" dirty="0">
                <a:latin typeface="Times New Roman"/>
                <a:ea typeface="Times New Roman"/>
                <a:cs typeface="Times New Roman"/>
              </a:rPr>
              <a:t>5</a:t>
            </a:r>
            <a:r>
              <a:rPr lang="ru-RU" sz="1200" dirty="0">
                <a:latin typeface="Times New Roman"/>
                <a:ea typeface="Times New Roman"/>
                <a:cs typeface="Times New Roman"/>
              </a:rPr>
              <a:t> до </a:t>
            </a:r>
            <a:r>
              <a:rPr lang="ru-RU" sz="1200" b="1" dirty="0">
                <a:latin typeface="Times New Roman"/>
                <a:ea typeface="Times New Roman"/>
                <a:cs typeface="Times New Roman"/>
              </a:rPr>
              <a:t>10</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в крупном размере: от </a:t>
            </a:r>
            <a:r>
              <a:rPr lang="ru-RU" sz="1200" b="1" dirty="0">
                <a:latin typeface="Times New Roman"/>
                <a:ea typeface="Times New Roman"/>
                <a:cs typeface="Times New Roman"/>
              </a:rPr>
              <a:t>10</a:t>
            </a:r>
            <a:r>
              <a:rPr lang="ru-RU" sz="1200" dirty="0">
                <a:latin typeface="Times New Roman"/>
                <a:ea typeface="Times New Roman"/>
                <a:cs typeface="Times New Roman"/>
              </a:rPr>
              <a:t> до </a:t>
            </a:r>
            <a:r>
              <a:rPr lang="ru-RU" sz="1200" b="1" dirty="0">
                <a:latin typeface="Times New Roman"/>
                <a:ea typeface="Times New Roman"/>
                <a:cs typeface="Times New Roman"/>
              </a:rPr>
              <a:t>20</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в особо крупном размере: от </a:t>
            </a:r>
            <a:r>
              <a:rPr lang="ru-RU" sz="1200" b="1" dirty="0">
                <a:latin typeface="Times New Roman"/>
                <a:ea typeface="Times New Roman"/>
                <a:cs typeface="Times New Roman"/>
              </a:rPr>
              <a:t>15</a:t>
            </a:r>
            <a:r>
              <a:rPr lang="ru-RU" sz="1200" dirty="0">
                <a:latin typeface="Times New Roman"/>
                <a:ea typeface="Times New Roman"/>
                <a:cs typeface="Times New Roman"/>
              </a:rPr>
              <a:t> до </a:t>
            </a:r>
            <a:r>
              <a:rPr lang="ru-RU" sz="1200" b="1" dirty="0">
                <a:latin typeface="Times New Roman"/>
                <a:ea typeface="Times New Roman"/>
                <a:cs typeface="Times New Roman"/>
              </a:rPr>
              <a:t>20</a:t>
            </a:r>
            <a:r>
              <a:rPr lang="ru-RU" sz="1200" dirty="0">
                <a:latin typeface="Times New Roman"/>
                <a:ea typeface="Times New Roman"/>
                <a:cs typeface="Times New Roman"/>
              </a:rPr>
              <a:t> лет лишения свободы либо пожизненное лишение свободы.</a:t>
            </a:r>
            <a:endParaRPr lang="ru-RU" sz="1050" dirty="0">
              <a:latin typeface="+mn-lt"/>
              <a:ea typeface="Times New Roman"/>
              <a:cs typeface="Times New Roman"/>
            </a:endParaRPr>
          </a:p>
          <a:p>
            <a:pPr algn="just">
              <a:lnSpc>
                <a:spcPct val="115000"/>
              </a:lnSpc>
              <a:spcAft>
                <a:spcPts val="0"/>
              </a:spcAft>
            </a:pPr>
            <a:endParaRPr lang="ru-RU" sz="1200" dirty="0">
              <a:latin typeface="Times New Roman"/>
              <a:ea typeface="Times New Roman"/>
              <a:cs typeface="Times New Roman"/>
            </a:endParaRPr>
          </a:p>
          <a:p>
            <a:pPr algn="just">
              <a:lnSpc>
                <a:spcPct val="115000"/>
              </a:lnSpc>
              <a:spcAft>
                <a:spcPts val="0"/>
              </a:spcAft>
            </a:pPr>
            <a:r>
              <a:rPr lang="ru-RU" sz="1200" dirty="0">
                <a:latin typeface="Times New Roman"/>
                <a:ea typeface="Times New Roman"/>
                <a:cs typeface="Times New Roman"/>
              </a:rPr>
              <a:t>!! Любой из пунктов сопровождается штрафом до </a:t>
            </a:r>
            <a:r>
              <a:rPr lang="ru-RU" sz="1200" b="1" dirty="0">
                <a:latin typeface="Times New Roman"/>
                <a:ea typeface="Times New Roman"/>
                <a:cs typeface="Times New Roman"/>
              </a:rPr>
              <a:t>1 миллиона</a:t>
            </a:r>
            <a:r>
              <a:rPr lang="ru-RU" sz="1200" dirty="0">
                <a:latin typeface="Times New Roman"/>
                <a:ea typeface="Times New Roman"/>
                <a:cs typeface="Times New Roman"/>
              </a:rPr>
              <a:t> рублей.</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r>
              <a:rPr lang="ru-RU" sz="1200" dirty="0">
                <a:latin typeface="Times New Roman"/>
                <a:ea typeface="Times New Roman"/>
              </a:rPr>
              <a:t>*</a:t>
            </a:r>
            <a:r>
              <a:rPr lang="ru-RU" sz="1200" b="1" dirty="0">
                <a:latin typeface="Times New Roman"/>
                <a:ea typeface="Times New Roman"/>
              </a:rPr>
              <a:t>Контрабандой наркотиков</a:t>
            </a:r>
            <a:r>
              <a:rPr lang="ru-RU" sz="1200" dirty="0">
                <a:latin typeface="Times New Roman"/>
                <a:ea typeface="Times New Roman"/>
              </a:rPr>
              <a:t> считается их незаконное перемещение через таможенную границу Таможенного союза в рамках </a:t>
            </a:r>
            <a:r>
              <a:rPr lang="ru-RU" sz="1200" dirty="0" err="1">
                <a:latin typeface="Times New Roman"/>
                <a:ea typeface="Times New Roman"/>
              </a:rPr>
              <a:t>ЕврАзЭС</a:t>
            </a:r>
            <a:r>
              <a:rPr lang="ru-RU" sz="1200" dirty="0">
                <a:latin typeface="Times New Roman"/>
                <a:ea typeface="Times New Roman"/>
              </a:rPr>
              <a:t> либо государственную границу Российской Федерации с государствами-членами Таможенного союза в рамках </a:t>
            </a:r>
            <a:r>
              <a:rPr lang="ru-RU" sz="1200" dirty="0" err="1">
                <a:latin typeface="Times New Roman"/>
                <a:ea typeface="Times New Roman"/>
              </a:rPr>
              <a:t>ЕврАзЭС</a:t>
            </a:r>
            <a:r>
              <a:rPr lang="ru-RU" sz="1200" dirty="0">
                <a:latin typeface="Times New Roman"/>
                <a:ea typeface="Times New Roman"/>
              </a:rPr>
              <a:t>.</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15000"/>
              </a:lnSpc>
              <a:spcAft>
                <a:spcPts val="1000"/>
              </a:spcAft>
            </a:pPr>
            <a:r>
              <a:rPr lang="ru-RU" sz="1200" b="1" dirty="0">
                <a:latin typeface="Times New Roman"/>
                <a:ea typeface="Times New Roman"/>
                <a:cs typeface="Times New Roman"/>
              </a:rPr>
              <a:t>Ст. 230 УК РФ</a:t>
            </a:r>
            <a:r>
              <a:rPr lang="ru-RU" sz="1200" dirty="0">
                <a:latin typeface="Times New Roman"/>
                <a:ea typeface="Times New Roman"/>
                <a:cs typeface="Times New Roman"/>
              </a:rPr>
              <a:t>. Склонение* к употреблению наркотиков:</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от </a:t>
            </a:r>
            <a:r>
              <a:rPr lang="ru-RU" sz="1200" b="1" dirty="0">
                <a:latin typeface="Times New Roman"/>
                <a:ea typeface="Times New Roman"/>
                <a:cs typeface="Times New Roman"/>
              </a:rPr>
              <a:t>3</a:t>
            </a:r>
            <a:r>
              <a:rPr lang="ru-RU" sz="1200" dirty="0">
                <a:latin typeface="Times New Roman"/>
                <a:ea typeface="Times New Roman"/>
                <a:cs typeface="Times New Roman"/>
              </a:rPr>
              <a:t> до </a:t>
            </a:r>
            <a:r>
              <a:rPr lang="ru-RU" sz="1200" b="1" dirty="0">
                <a:latin typeface="Times New Roman"/>
                <a:ea typeface="Times New Roman"/>
                <a:cs typeface="Times New Roman"/>
              </a:rPr>
              <a:t>5</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совершённое организованной группой, либо с применением насилия или угрозы его применения – от </a:t>
            </a:r>
            <a:r>
              <a:rPr lang="ru-RU" sz="1200" b="1" dirty="0">
                <a:latin typeface="Times New Roman"/>
                <a:ea typeface="Times New Roman"/>
                <a:cs typeface="Times New Roman"/>
              </a:rPr>
              <a:t>5</a:t>
            </a:r>
            <a:r>
              <a:rPr lang="ru-RU" sz="1200" dirty="0">
                <a:latin typeface="Times New Roman"/>
                <a:ea typeface="Times New Roman"/>
                <a:cs typeface="Times New Roman"/>
              </a:rPr>
              <a:t> до </a:t>
            </a:r>
            <a:r>
              <a:rPr lang="ru-RU" sz="1200" b="1" dirty="0">
                <a:latin typeface="Times New Roman"/>
                <a:ea typeface="Times New Roman"/>
                <a:cs typeface="Times New Roman"/>
              </a:rPr>
              <a:t>10</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совершённое в отношении несовершеннолетнего или повлекшее тяжкие последствия, смерть потерпевшего – от </a:t>
            </a:r>
            <a:r>
              <a:rPr lang="ru-RU" sz="1200" b="1" dirty="0">
                <a:latin typeface="Times New Roman"/>
                <a:ea typeface="Times New Roman"/>
                <a:cs typeface="Times New Roman"/>
              </a:rPr>
              <a:t>10</a:t>
            </a:r>
            <a:r>
              <a:rPr lang="ru-RU" sz="1200" dirty="0">
                <a:latin typeface="Times New Roman"/>
                <a:ea typeface="Times New Roman"/>
                <a:cs typeface="Times New Roman"/>
              </a:rPr>
              <a:t> до </a:t>
            </a:r>
            <a:r>
              <a:rPr lang="ru-RU" sz="1200" b="1" dirty="0">
                <a:latin typeface="Times New Roman"/>
                <a:ea typeface="Times New Roman"/>
                <a:cs typeface="Times New Roman"/>
              </a:rPr>
              <a:t>15</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r>
              <a:rPr lang="ru-RU" sz="1200" b="1" dirty="0">
                <a:latin typeface="Times New Roman"/>
                <a:ea typeface="Times New Roman"/>
              </a:rPr>
              <a:t>*Склонением к употреблению наркотиков</a:t>
            </a:r>
            <a:r>
              <a:rPr lang="ru-RU" sz="1200" dirty="0">
                <a:latin typeface="Times New Roman"/>
                <a:ea typeface="Times New Roman"/>
              </a:rPr>
              <a:t> считаются любые умышленные действия, направленные на возбуждение у другого лица желания к их употреблению (предложение, дача совета, уговор, просьба), а также обман, психическое или физическое насилие и другие действия с целью принуждения к потреблению наркотиков.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algn="just">
              <a:lnSpc>
                <a:spcPct val="115000"/>
              </a:lnSpc>
              <a:spcAft>
                <a:spcPts val="1000"/>
              </a:spcAft>
            </a:pPr>
            <a:r>
              <a:rPr lang="ru-RU" sz="1200" b="1" dirty="0">
                <a:latin typeface="Times New Roman"/>
                <a:ea typeface="Times New Roman"/>
                <a:cs typeface="Times New Roman"/>
              </a:rPr>
              <a:t>Ст. 234.1 УК РФ</a:t>
            </a:r>
            <a:r>
              <a:rPr lang="ru-RU" sz="1200" dirty="0">
                <a:latin typeface="Times New Roman"/>
                <a:ea typeface="Times New Roman"/>
                <a:cs typeface="Times New Roman"/>
              </a:rPr>
              <a:t>. Приобретение, хранение, сбыт или пересылка новых потенциально опасных </a:t>
            </a:r>
            <a:r>
              <a:rPr lang="ru-RU" sz="1200" dirty="0" err="1">
                <a:latin typeface="Times New Roman"/>
                <a:ea typeface="Times New Roman"/>
                <a:cs typeface="Times New Roman"/>
              </a:rPr>
              <a:t>психоактивных</a:t>
            </a:r>
            <a:r>
              <a:rPr lang="ru-RU" sz="1200" dirty="0">
                <a:latin typeface="Times New Roman"/>
                <a:ea typeface="Times New Roman"/>
                <a:cs typeface="Times New Roman"/>
              </a:rPr>
              <a:t> веществ:</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от штрафа до </a:t>
            </a:r>
            <a:r>
              <a:rPr lang="ru-RU" sz="1200" b="1" dirty="0">
                <a:latin typeface="Times New Roman"/>
                <a:ea typeface="Times New Roman"/>
                <a:cs typeface="Times New Roman"/>
              </a:rPr>
              <a:t>30</a:t>
            </a:r>
            <a:r>
              <a:rPr lang="ru-RU" sz="1200" dirty="0">
                <a:latin typeface="Times New Roman"/>
                <a:ea typeface="Times New Roman"/>
                <a:cs typeface="Times New Roman"/>
              </a:rPr>
              <a:t> тыс. рублей до </a:t>
            </a:r>
            <a:r>
              <a:rPr lang="ru-RU" sz="1200" b="1" dirty="0">
                <a:latin typeface="Times New Roman"/>
                <a:ea typeface="Times New Roman"/>
                <a:cs typeface="Times New Roman"/>
              </a:rPr>
              <a:t>2</a:t>
            </a:r>
            <a:r>
              <a:rPr lang="ru-RU" sz="1200" dirty="0">
                <a:latin typeface="Times New Roman"/>
                <a:ea typeface="Times New Roman"/>
                <a:cs typeface="Times New Roman"/>
              </a:rPr>
              <a:t> лет ограничения свободы;</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совершённые группой лиц по предварительному сговору либо повлекшие по неосторожности тяжкий вред здоровью человека – от штрафа до </a:t>
            </a:r>
            <a:r>
              <a:rPr lang="ru-RU" sz="1200" b="1" dirty="0">
                <a:latin typeface="Times New Roman"/>
                <a:ea typeface="Times New Roman"/>
                <a:cs typeface="Times New Roman"/>
              </a:rPr>
              <a:t>200</a:t>
            </a:r>
            <a:r>
              <a:rPr lang="ru-RU" sz="1200" dirty="0">
                <a:latin typeface="Times New Roman"/>
                <a:ea typeface="Times New Roman"/>
                <a:cs typeface="Times New Roman"/>
              </a:rPr>
              <a:t> тыс. рублей до </a:t>
            </a:r>
            <a:r>
              <a:rPr lang="ru-RU" sz="1200" b="1" dirty="0">
                <a:latin typeface="Times New Roman"/>
                <a:ea typeface="Times New Roman"/>
                <a:cs typeface="Times New Roman"/>
              </a:rPr>
              <a:t>6</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совершённые организованной группой либо повлекшие по неосторожности смерть человека – до </a:t>
            </a:r>
            <a:r>
              <a:rPr lang="ru-RU" sz="1200" b="1" dirty="0">
                <a:latin typeface="Times New Roman"/>
                <a:ea typeface="Times New Roman"/>
                <a:cs typeface="Times New Roman"/>
              </a:rPr>
              <a:t>8</a:t>
            </a:r>
            <a:r>
              <a:rPr lang="ru-RU" sz="1200" dirty="0">
                <a:latin typeface="Times New Roman"/>
                <a:ea typeface="Times New Roman"/>
                <a:cs typeface="Times New Roman"/>
              </a:rPr>
              <a:t> лет лишения свободы.</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Также </a:t>
            </a:r>
            <a:r>
              <a:rPr lang="ru-RU" sz="1200" b="1" dirty="0">
                <a:latin typeface="Times New Roman"/>
                <a:ea typeface="Times New Roman"/>
                <a:cs typeface="Times New Roman"/>
              </a:rPr>
              <a:t>уголовная ответственность</a:t>
            </a:r>
            <a:r>
              <a:rPr lang="ru-RU" sz="1200" dirty="0">
                <a:latin typeface="Times New Roman"/>
                <a:ea typeface="Times New Roman"/>
                <a:cs typeface="Times New Roman"/>
              </a:rPr>
              <a:t> устанавливается за совершение следующих противоправных действий:</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b="1" dirty="0">
                <a:latin typeface="Times New Roman"/>
                <a:ea typeface="Times New Roman"/>
                <a:cs typeface="Times New Roman"/>
              </a:rPr>
              <a:t>Хищение либо вымогательство</a:t>
            </a:r>
            <a:r>
              <a:rPr lang="ru-RU" sz="1200" dirty="0">
                <a:latin typeface="Times New Roman"/>
                <a:ea typeface="Times New Roman"/>
                <a:cs typeface="Times New Roman"/>
              </a:rPr>
              <a:t> наркотических средств или психотропных веществ, а также растений, содержащих наркотические средства или психотропные вещества, либо их частей, содержащих наркотические средства или психотропные вещества (</a:t>
            </a:r>
            <a:r>
              <a:rPr lang="ru-RU" sz="1200" b="1" dirty="0">
                <a:latin typeface="Times New Roman"/>
                <a:ea typeface="Times New Roman"/>
                <a:cs typeface="Times New Roman"/>
              </a:rPr>
              <a:t>ст. 229 УК РФ</a:t>
            </a:r>
            <a:r>
              <a:rPr lang="ru-RU" sz="1200" dirty="0">
                <a:latin typeface="Times New Roman"/>
                <a:ea typeface="Times New Roman"/>
                <a:cs typeface="Times New Roman"/>
              </a:rPr>
              <a:t>).</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b="1" dirty="0">
                <a:latin typeface="Times New Roman"/>
                <a:ea typeface="Times New Roman"/>
                <a:cs typeface="Times New Roman"/>
              </a:rPr>
              <a:t>Организация либо содержание притонов </a:t>
            </a:r>
            <a:r>
              <a:rPr lang="ru-RU" sz="1200" dirty="0">
                <a:latin typeface="Times New Roman"/>
                <a:ea typeface="Times New Roman"/>
                <a:cs typeface="Times New Roman"/>
              </a:rPr>
              <a:t>или систематическое предоставление помещений для потребления наркотических средств, психотропных веществ или их аналогов (</a:t>
            </a:r>
            <a:r>
              <a:rPr lang="ru-RU" sz="1200" b="1" dirty="0">
                <a:latin typeface="Times New Roman"/>
                <a:ea typeface="Times New Roman"/>
                <a:cs typeface="Times New Roman"/>
              </a:rPr>
              <a:t>ст. 232 УК РФ</a:t>
            </a:r>
            <a:r>
              <a:rPr lang="ru-RU" sz="1200" dirty="0">
                <a:latin typeface="Times New Roman"/>
                <a:ea typeface="Times New Roman"/>
                <a:cs typeface="Times New Roman"/>
              </a:rPr>
              <a:t>).</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b="1" dirty="0">
                <a:latin typeface="Times New Roman"/>
                <a:ea typeface="Times New Roman"/>
                <a:cs typeface="Times New Roman"/>
              </a:rPr>
              <a:t>Незаконная выдача либо подделка рецептов</a:t>
            </a:r>
            <a:r>
              <a:rPr lang="ru-RU" sz="1200" dirty="0">
                <a:latin typeface="Times New Roman"/>
                <a:ea typeface="Times New Roman"/>
                <a:cs typeface="Times New Roman"/>
              </a:rPr>
              <a:t> или иных документов, дающих право на получение наркотических средств или психотропных веществ (</a:t>
            </a:r>
            <a:r>
              <a:rPr lang="ru-RU" sz="1200" b="1" dirty="0">
                <a:latin typeface="Times New Roman"/>
                <a:ea typeface="Times New Roman"/>
                <a:cs typeface="Times New Roman"/>
              </a:rPr>
              <a:t>ст. 233 УК РФ</a:t>
            </a:r>
            <a:r>
              <a:rPr lang="ru-RU" sz="1200" dirty="0">
                <a:latin typeface="Times New Roman"/>
                <a:ea typeface="Times New Roman"/>
                <a:cs typeface="Times New Roman"/>
              </a:rPr>
              <a:t>).</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b="1" dirty="0">
                <a:latin typeface="Times New Roman"/>
                <a:ea typeface="Times New Roman"/>
              </a:rPr>
              <a:t>Незаконный оборот сильнодействующих или ядовитых веществ в целях сбыта</a:t>
            </a:r>
            <a:r>
              <a:rPr lang="ru-RU" sz="1200" dirty="0">
                <a:latin typeface="Times New Roman"/>
                <a:ea typeface="Times New Roman"/>
              </a:rPr>
              <a:t> (</a:t>
            </a:r>
            <a:r>
              <a:rPr lang="ru-RU" sz="1200" b="1" dirty="0">
                <a:latin typeface="Times New Roman"/>
                <a:ea typeface="Times New Roman"/>
              </a:rPr>
              <a:t>ст. 234 УК РФ</a:t>
            </a:r>
            <a:r>
              <a:rPr lang="ru-RU" sz="1200" dirty="0">
                <a:latin typeface="Times New Roman"/>
                <a:ea typeface="Times New Roman"/>
              </a:rPr>
              <a:t>).</a:t>
            </a:r>
          </a:p>
          <a:p>
            <a:pPr marL="342900" lvl="0" indent="-342900" algn="just">
              <a:lnSpc>
                <a:spcPct val="115000"/>
              </a:lnSpc>
              <a:spcAft>
                <a:spcPts val="1000"/>
              </a:spcAft>
              <a:buFont typeface="Symbol"/>
              <a:buNone/>
            </a:pPr>
            <a:endParaRPr lang="ru-RU" sz="1200" dirty="0">
              <a:latin typeface="Times New Roman"/>
            </a:endParaRPr>
          </a:p>
          <a:p>
            <a:pPr marL="0" marR="0" lvl="0" indent="0" algn="just" defTabSz="914400" rtl="0" eaLnBrk="1" fontAlgn="auto" latinLnBrk="0" hangingPunct="1">
              <a:lnSpc>
                <a:spcPct val="100000"/>
              </a:lnSpc>
              <a:spcBef>
                <a:spcPts val="0"/>
              </a:spcBef>
              <a:spcAft>
                <a:spcPts val="0"/>
              </a:spcAft>
              <a:buClrTx/>
              <a:buSzTx/>
              <a:buFont typeface="Symbol"/>
              <a:buNone/>
              <a:tabLst/>
              <a:defRPr/>
            </a:pPr>
            <a:r>
              <a:rPr lang="ru-RU" sz="1200" dirty="0">
                <a:latin typeface="Times New Roman"/>
                <a:ea typeface="Times New Roman"/>
              </a:rPr>
              <a:t>Из всех слайдов, касающихся юридической стороны вопроса, можно сделать вывод: любое взаимодействие с наркотиками способно сломать жизнь человека – не только нанести серьёзный вред здоровью, но и значительно понизить социальный статус, довести до тюрьмы.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algn="just">
              <a:lnSpc>
                <a:spcPct val="115000"/>
              </a:lnSpc>
              <a:spcAft>
                <a:spcPts val="1000"/>
              </a:spcAft>
            </a:pPr>
            <a:r>
              <a:rPr lang="ru-RU" sz="1200" dirty="0">
                <a:latin typeface="Times New Roman"/>
                <a:ea typeface="Times New Roman"/>
                <a:cs typeface="Times New Roman"/>
              </a:rPr>
              <a:t>Давайте разберёмся, какие зависимости вызывают </a:t>
            </a:r>
            <a:r>
              <a:rPr lang="ru-RU" sz="1200" dirty="0" err="1">
                <a:latin typeface="Times New Roman"/>
                <a:ea typeface="Times New Roman"/>
                <a:cs typeface="Times New Roman"/>
              </a:rPr>
              <a:t>психоактивные</a:t>
            </a:r>
            <a:r>
              <a:rPr lang="ru-RU" sz="1200" dirty="0">
                <a:latin typeface="Times New Roman"/>
                <a:ea typeface="Times New Roman"/>
                <a:cs typeface="Times New Roman"/>
              </a:rPr>
              <a:t> вещества (ПАВ).</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ПАВ много. Их употребление сказывается на человеке по-разному, но объединяет несколько качеств: они влияют на психику, сознание и центральную нервную систему и вызывают </a:t>
            </a:r>
            <a:r>
              <a:rPr lang="ru-RU" sz="1200" b="1" dirty="0">
                <a:latin typeface="Times New Roman"/>
                <a:ea typeface="Times New Roman"/>
                <a:cs typeface="Times New Roman"/>
              </a:rPr>
              <a:t>зависимость</a:t>
            </a: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Психологическая зависимость</a:t>
            </a:r>
            <a:r>
              <a:rPr lang="ru-RU" sz="1200" dirty="0">
                <a:latin typeface="Times New Roman"/>
                <a:ea typeface="Times New Roman"/>
                <a:cs typeface="Times New Roman"/>
              </a:rPr>
              <a:t> означает, что человек может достичь внутреннего равновесия только с помощью наркотика. Тот, кто нашёл действие наркотика приятным, легко склоняется к тому, чтобы повторить этот опыт. В конце концов человек не может обходиться без </a:t>
            </a:r>
            <a:r>
              <a:rPr lang="ru-RU" sz="1200" b="1" dirty="0">
                <a:latin typeface="Times New Roman"/>
                <a:ea typeface="Times New Roman"/>
                <a:cs typeface="Times New Roman"/>
              </a:rPr>
              <a:t>возбуждающего</a:t>
            </a:r>
            <a:r>
              <a:rPr lang="ru-RU" sz="1200" dirty="0">
                <a:latin typeface="Times New Roman"/>
                <a:ea typeface="Times New Roman"/>
                <a:cs typeface="Times New Roman"/>
              </a:rPr>
              <a:t> или </a:t>
            </a:r>
            <a:r>
              <a:rPr lang="ru-RU" sz="1200" b="1" dirty="0">
                <a:latin typeface="Times New Roman"/>
                <a:ea typeface="Times New Roman"/>
                <a:cs typeface="Times New Roman"/>
              </a:rPr>
              <a:t>успокаивающего</a:t>
            </a:r>
            <a:r>
              <a:rPr lang="ru-RU" sz="1200" dirty="0">
                <a:latin typeface="Times New Roman"/>
                <a:ea typeface="Times New Roman"/>
                <a:cs typeface="Times New Roman"/>
              </a:rPr>
              <a:t> действия наркотика. Возникает необходимость снова и снова испытать те ощущения, которые возможны только при употреблении ПАВ. С этого и начинается </a:t>
            </a:r>
            <a:r>
              <a:rPr lang="ru-RU" sz="1200" dirty="0" err="1">
                <a:latin typeface="Times New Roman"/>
                <a:ea typeface="Times New Roman"/>
                <a:cs typeface="Times New Roman"/>
              </a:rPr>
              <a:t>наркозависимость</a:t>
            </a:r>
            <a:r>
              <a:rPr lang="ru-RU" sz="1200" dirty="0">
                <a:latin typeface="Times New Roman"/>
                <a:ea typeface="Times New Roman"/>
                <a:cs typeface="Times New Roman"/>
              </a:rPr>
              <a:t> в полном смысле этого слова. От психологической зависимости </a:t>
            </a:r>
            <a:r>
              <a:rPr lang="ru-RU" sz="1200" b="1" dirty="0">
                <a:latin typeface="Times New Roman"/>
                <a:ea typeface="Times New Roman"/>
                <a:cs typeface="Times New Roman"/>
              </a:rPr>
              <a:t>вылечиться нельзя</a:t>
            </a:r>
            <a:r>
              <a:rPr lang="ru-RU" sz="1200" dirty="0">
                <a:latin typeface="Times New Roman"/>
                <a:ea typeface="Times New Roman"/>
                <a:cs typeface="Times New Roman"/>
              </a:rPr>
              <a:t>. </a:t>
            </a:r>
            <a:endParaRPr lang="ru-RU" sz="1050" dirty="0">
              <a:latin typeface="+mn-lt"/>
              <a:ea typeface="Times New Roman"/>
              <a:cs typeface="Times New Roman"/>
            </a:endParaRPr>
          </a:p>
          <a:p>
            <a:pPr algn="just"/>
            <a:r>
              <a:rPr lang="ru-RU" sz="1200" b="1" dirty="0">
                <a:latin typeface="Times New Roman"/>
                <a:ea typeface="Times New Roman"/>
              </a:rPr>
              <a:t>Физическая зависимость</a:t>
            </a:r>
            <a:r>
              <a:rPr lang="ru-RU" sz="1200" dirty="0">
                <a:latin typeface="Times New Roman"/>
                <a:ea typeface="Times New Roman"/>
              </a:rPr>
              <a:t> от наркотика означает включение этого ПАВ в обмен веществ организма. В результате какую-то часть действий организм не хочет делать сам, он поручает это наркотическому веществу. Наркотики принимаются уже не для того, чтобы испытать приятные ощущения, а для того, чтобы избежать синдрома отмены (абстинентного синдрома – </a:t>
            </a:r>
            <a:r>
              <a:rPr lang="ru-RU" sz="1200" b="1" dirty="0">
                <a:latin typeface="Times New Roman"/>
                <a:ea typeface="Times New Roman"/>
              </a:rPr>
              <a:t>«ломки»</a:t>
            </a:r>
            <a:r>
              <a:rPr lang="ru-RU" sz="1200" dirty="0">
                <a:latin typeface="Times New Roman"/>
                <a:ea typeface="Times New Roman"/>
              </a:rPr>
              <a:t>), начинающегося, когда в организм перестаёт поступать наркотическое вещество. Для преодоления «ломки» наркозависимый может принять новую дозу наркотика, а может обратиться в </a:t>
            </a:r>
            <a:r>
              <a:rPr lang="ru-RU" sz="1200" dirty="0" err="1">
                <a:latin typeface="Times New Roman"/>
                <a:ea typeface="Times New Roman"/>
              </a:rPr>
              <a:t>наркодиспансер</a:t>
            </a:r>
            <a:r>
              <a:rPr lang="ru-RU" sz="1200" dirty="0">
                <a:latin typeface="Times New Roman"/>
                <a:ea typeface="Times New Roman"/>
              </a:rPr>
              <a:t> или другую клинику, где ему помогут преодолеть это состояние.</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algn="just">
              <a:lnSpc>
                <a:spcPct val="115000"/>
              </a:lnSpc>
              <a:spcAft>
                <a:spcPts val="1000"/>
              </a:spcAft>
            </a:pPr>
            <a:r>
              <a:rPr lang="ru-RU" sz="1200" dirty="0">
                <a:latin typeface="Times New Roman"/>
                <a:ea typeface="Times New Roman"/>
                <a:cs typeface="Times New Roman"/>
              </a:rPr>
              <a:t>Надеюсь, Вы прониклись мыслью, что нужно быть крайне внимательным к собственным детям. </a:t>
            </a:r>
            <a:r>
              <a:rPr lang="ru-RU" sz="1200" b="1" dirty="0">
                <a:latin typeface="Times New Roman"/>
                <a:ea typeface="Times New Roman"/>
                <a:cs typeface="Times New Roman"/>
              </a:rPr>
              <a:t>Как узнать, употребляет ли Ваш ребёнок наркотики?</a:t>
            </a:r>
            <a:r>
              <a:rPr lang="ru-RU" sz="1200" dirty="0">
                <a:latin typeface="Times New Roman"/>
                <a:ea typeface="Times New Roman"/>
                <a:cs typeface="Times New Roman"/>
              </a:rPr>
              <a:t> В процессе своего развития подросток зачастую меняется – это нормально. Но некоторые перемены в поведении ребёнка </a:t>
            </a:r>
            <a:r>
              <a:rPr lang="ru-RU" sz="1200" b="1" dirty="0">
                <a:latin typeface="Times New Roman"/>
                <a:ea typeface="Times New Roman"/>
                <a:cs typeface="Times New Roman"/>
              </a:rPr>
              <a:t>должны Вас обеспокоить</a:t>
            </a:r>
            <a:r>
              <a:rPr lang="ru-RU" sz="1200" dirty="0">
                <a:latin typeface="Times New Roman"/>
                <a:ea typeface="Times New Roman"/>
                <a:cs typeface="Times New Roman"/>
              </a:rPr>
              <a:t>. Врачи-наркологи выделяют три группы признаков.</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1 группа признаков – настораживающие признаки: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постоянно расширенные или суженные зрачки независимо от уровня освещённости;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покрасневшие или помутневшие глаза;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замедленная или заметно ускоренная речь;</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плохая координация движений;</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похудение или прибавка в весе;</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блеск в глазах при отсутствии запаха спиртного;</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нарушение пищеварения;</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меняется цвет кожи, лицо приобретает бледный оттенок;</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сильное потоотделение;</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периоды спутанности сознания, бред, несвязная речь.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highlight>
                  <a:srgbClr val="FFFF00"/>
                </a:highlight>
                <a:latin typeface="Times New Roman"/>
                <a:ea typeface="Times New Roman"/>
                <a:cs typeface="Times New Roman"/>
              </a:rPr>
              <a:t>Примечание для лектора:</a:t>
            </a:r>
            <a:endParaRPr lang="ru-RU" sz="1050" dirty="0">
              <a:latin typeface="+mn-lt"/>
              <a:ea typeface="Times New Roman"/>
              <a:cs typeface="Times New Roman"/>
            </a:endParaRPr>
          </a:p>
          <a:p>
            <a:pPr algn="just"/>
            <a:r>
              <a:rPr lang="ru-RU" sz="1200" dirty="0">
                <a:highlight>
                  <a:srgbClr val="FFFF00"/>
                </a:highlight>
                <a:latin typeface="Times New Roman"/>
                <a:ea typeface="Times New Roman"/>
              </a:rPr>
              <a:t>Продолжение перечисления групп признаков на следующих двух слайдах</a:t>
            </a:r>
            <a:r>
              <a:rPr lang="ru-RU" sz="1200" dirty="0">
                <a:latin typeface="Times New Roman"/>
                <a:ea typeface="Times New Roman"/>
              </a:rPr>
              <a:t> </a:t>
            </a:r>
            <a:endParaRPr lang="ru-RU" sz="1200" dirty="0">
              <a:latin typeface="Times New Roman"/>
            </a:endParaRPr>
          </a:p>
        </p:txBody>
      </p:sp>
      <p:sp>
        <p:nvSpPr>
          <p:cNvPr id="4" name="Номер слайда 3"/>
          <p:cNvSpPr>
            <a:spLocks noGrp="1"/>
          </p:cNvSpPr>
          <p:nvPr>
            <p:ph type="sldNum" sz="quarter" idx="10"/>
          </p:nvPr>
        </p:nvSpPr>
        <p:spPr/>
        <p:txBody>
          <a:bodyPr/>
          <a:lstStyle/>
          <a:p>
            <a:fld id="{386C000C-2E74-4BDF-8CAD-2A20556E46AA}"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algn="just">
              <a:lnSpc>
                <a:spcPct val="115000"/>
              </a:lnSpc>
              <a:spcAft>
                <a:spcPts val="1000"/>
              </a:spcAft>
            </a:pPr>
            <a:r>
              <a:rPr lang="ru-RU" sz="1200" b="1" dirty="0">
                <a:latin typeface="Times New Roman"/>
                <a:ea typeface="Times New Roman"/>
                <a:cs typeface="Times New Roman"/>
              </a:rPr>
              <a:t>Ко 2 группе признаков </a:t>
            </a:r>
            <a:r>
              <a:rPr lang="ru-RU" sz="1200" dirty="0">
                <a:latin typeface="Times New Roman"/>
                <a:ea typeface="Times New Roman"/>
                <a:cs typeface="Times New Roman"/>
              </a:rPr>
              <a:t>относятся</a:t>
            </a:r>
            <a:r>
              <a:rPr lang="ru-RU" sz="1200" b="1" dirty="0">
                <a:latin typeface="Times New Roman"/>
                <a:ea typeface="Times New Roman"/>
                <a:cs typeface="Times New Roman"/>
              </a:rPr>
              <a:t> очевидные признаки наркозависимого человека: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следы от уколов, порезы, синяки;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появление в квартире химикатов;</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запах в квартире, напоминающий жжёную солому или имеющий химический резкий оттенок;</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пропажи денег из дома или любых ценных предметов;</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частые потери мобильных телефонов и других ценных вещей.</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Обратите внимание на предметы, которые </a:t>
            </a:r>
            <a:r>
              <a:rPr lang="ru-RU" sz="1200" b="1" dirty="0">
                <a:latin typeface="Times New Roman"/>
                <a:ea typeface="Times New Roman"/>
                <a:cs typeface="Times New Roman"/>
              </a:rPr>
              <a:t>часто встречаются у людей, потребляющих наркотики</a:t>
            </a:r>
            <a:r>
              <a:rPr lang="ru-RU" sz="1200" dirty="0">
                <a:latin typeface="Times New Roman"/>
                <a:ea typeface="Times New Roman"/>
                <a:cs typeface="Times New Roman"/>
              </a:rPr>
              <a:t>:</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шприцы и инъекционные иглы;</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резиновые жгуты, вата;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сложенная фольга;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закопченные ложки;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различные свёртки из газеты, фольги или плёнки с непонятными веществами;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предметы, напоминающие курительные трубки и различные приспособления для курения (жестяная банка с вырезанным окошком, пустые пластиковые бутылки 0,3 – 0,5л с дырками в стенках);</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пустые упаковки от противоаллергических препаратов и других лекарств;</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rPr>
              <a:t>маленькие флаконы и пузырьки (например, из-под </a:t>
            </a:r>
            <a:r>
              <a:rPr lang="ru-RU" sz="1200" dirty="0" err="1">
                <a:latin typeface="Times New Roman"/>
                <a:ea typeface="Times New Roman"/>
              </a:rPr>
              <a:t>нафтизина</a:t>
            </a:r>
            <a:r>
              <a:rPr lang="ru-RU" sz="1200" dirty="0">
                <a:latin typeface="Times New Roman"/>
                <a:ea typeface="Times New Roman"/>
              </a:rPr>
              <a:t>).</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15000"/>
              </a:lnSpc>
              <a:spcAft>
                <a:spcPts val="1000"/>
              </a:spcAft>
            </a:pPr>
            <a:r>
              <a:rPr lang="ru-RU" sz="1200" b="1" dirty="0">
                <a:latin typeface="Times New Roman"/>
                <a:ea typeface="Times New Roman"/>
                <a:cs typeface="Times New Roman"/>
              </a:rPr>
              <a:t>3 группа признаков – изменения в поведении: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нарастающее безразличие;</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невозможность сосредоточиться;</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частая и резкая смена настроения;</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смена круга знакомых;</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безобразное отношение к учёбе и домашним делам;</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грубое поведение с членами семьи, нежелание быть частью семьи;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нарушение сна;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просьбы дать денег и странные объяснения, на что они нужны;</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появление долгов.</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r>
              <a:rPr lang="ru-RU" sz="1200" dirty="0">
                <a:latin typeface="Times New Roman"/>
                <a:ea typeface="Times New Roman"/>
              </a:rPr>
              <a:t>Если у Вашего ребёнка заметны хотя бы </a:t>
            </a:r>
            <a:r>
              <a:rPr lang="ru-RU" sz="1200" b="1" dirty="0">
                <a:latin typeface="Times New Roman"/>
                <a:ea typeface="Times New Roman"/>
              </a:rPr>
              <a:t>любые пять</a:t>
            </a:r>
            <a:r>
              <a:rPr lang="ru-RU" sz="1200" dirty="0">
                <a:latin typeface="Times New Roman"/>
                <a:ea typeface="Times New Roman"/>
              </a:rPr>
              <a:t> признаков (неважно, из каких групп и в каком соотношении), то надо бить тревогу: возможно, в Ваш дом пришла серьёзная проблема – наркомания. Если оставить без внимания явные признаки наркомании, в дальнейшем ситуация только ухудшится, начнутся необратимые изменения в организме. Иногда может быть и летальный исход.</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pPr algn="just">
              <a:lnSpc>
                <a:spcPct val="115000"/>
              </a:lnSpc>
              <a:spcAft>
                <a:spcPts val="1000"/>
              </a:spcAft>
            </a:pPr>
            <a:r>
              <a:rPr lang="ru-RU" sz="1200" dirty="0">
                <a:latin typeface="Times New Roman"/>
                <a:ea typeface="Times New Roman"/>
                <a:cs typeface="Times New Roman"/>
              </a:rPr>
              <a:t>Воспитание детей часто приносит много забот и проблем. Подросток – это уже не совсем ребёнок, это уже «почти взрослый». Именно так он себя чувствует и всем своим поведением тянется к разнообразным атрибутам этой самой взрослости, часто – к </a:t>
            </a:r>
            <a:r>
              <a:rPr lang="ru-RU" sz="1200" b="1" dirty="0">
                <a:latin typeface="Times New Roman"/>
                <a:ea typeface="Times New Roman"/>
                <a:cs typeface="Times New Roman"/>
              </a:rPr>
              <a:t>ложным</a:t>
            </a:r>
            <a:r>
              <a:rPr lang="ru-RU" sz="1200" dirty="0">
                <a:latin typeface="Times New Roman"/>
                <a:ea typeface="Times New Roman"/>
                <a:cs typeface="Times New Roman"/>
              </a:rPr>
              <a:t> и </a:t>
            </a:r>
            <a:r>
              <a:rPr lang="ru-RU" sz="1200" b="1" dirty="0">
                <a:latin typeface="Times New Roman"/>
                <a:ea typeface="Times New Roman"/>
                <a:cs typeface="Times New Roman"/>
              </a:rPr>
              <a:t>только внешним</a:t>
            </a: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Демонстрируемая независимость и отдалённость от родителей, непререкаемый авторитет друзей и компании сверстников могут навести Вас на мысль, что Ваш сын или дочь больше не прислушиваются к родительским словам «по-хорошему», поэтому единственный выход – «по-плохому» - запрещать, ругать, наказывать.</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Это заблуждение! Родители всегда были и останутся для ребёнка в любом возрасте очень значимыми людьми. Подростки хотят слышать их мнение и совет. Но ждут, что разговор будет происходить </a:t>
            </a:r>
            <a:r>
              <a:rPr lang="ru-RU" sz="1200" b="1" dirty="0">
                <a:latin typeface="Times New Roman"/>
                <a:ea typeface="Times New Roman"/>
                <a:cs typeface="Times New Roman"/>
              </a:rPr>
              <a:t>ненавязчиво, без нотаций</a:t>
            </a: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В настоящее время родителям прибавилось тревог и опасений. Дети живут и взрослеют в мире, где существует много соблазнов и проблем. Одна из них – наркомания. Сегодня подростки узнают о наркотиках раньше, чем Вы думаете: из средств массовой информации, социальных сетей, от сверстников или старших приятелей.</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И всё-таки, </a:t>
            </a:r>
            <a:r>
              <a:rPr lang="ru-RU" sz="1200" b="1" dirty="0">
                <a:latin typeface="Times New Roman"/>
                <a:ea typeface="Times New Roman"/>
                <a:cs typeface="Times New Roman"/>
              </a:rPr>
              <a:t>почему дети и подростки начинают употреблять наркотики?</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Если Вы разберётесь в причинах, по которым начинают употреблять наркотики, Вам будет гораздо </a:t>
            </a:r>
            <a:r>
              <a:rPr lang="ru-RU" sz="1200" b="1" dirty="0">
                <a:latin typeface="Times New Roman"/>
                <a:ea typeface="Times New Roman"/>
                <a:cs typeface="Times New Roman"/>
              </a:rPr>
              <a:t>легче разговаривать с собственным ребёнком</a:t>
            </a:r>
            <a:r>
              <a:rPr lang="ru-RU" sz="1200" dirty="0">
                <a:latin typeface="Times New Roman"/>
                <a:ea typeface="Times New Roman"/>
                <a:cs typeface="Times New Roman"/>
              </a:rPr>
              <a:t> на эту тему.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Вот, что чаще всего говорят сами подростки по этому поводу: </a:t>
            </a:r>
            <a:r>
              <a:rPr lang="ru-RU" sz="1200" b="1" dirty="0">
                <a:latin typeface="Times New Roman"/>
                <a:ea typeface="Times New Roman"/>
                <a:cs typeface="Times New Roman"/>
              </a:rPr>
              <a:t>«Начал употреблять…</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чтобы выразить своё сопротивление чему-либо или чтобы шокировать учителей, родителей, приятелей;</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чтобы почувствовать себя своим среди друзей;</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потому что мне нравится рисковать;</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потому что это увлекательно;</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потому что я этого просто хочу;</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потому что при этом я чувствую себя совсем взрослым;</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потому что это способ уйти от проблем в школе, с подружкой/другом, с родителями;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потому что мне просто скучно;</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потому что это делают все, с кем я общаюсь».</a:t>
            </a:r>
            <a:endParaRPr lang="ru-RU" sz="1050" dirty="0">
              <a:latin typeface="+mn-lt"/>
              <a:ea typeface="Times New Roman"/>
              <a:cs typeface="Times New Roman"/>
            </a:endParaRPr>
          </a:p>
          <a:p>
            <a:r>
              <a:rPr lang="ru-RU" sz="1200" dirty="0">
                <a:latin typeface="Times New Roman"/>
                <a:ea typeface="Times New Roman"/>
              </a:rPr>
              <a:t>Согласно многим исследованиям, вероятность начала употребления наркотиков </a:t>
            </a:r>
            <a:r>
              <a:rPr lang="ru-RU" sz="1200" b="1" dirty="0">
                <a:latin typeface="Times New Roman"/>
                <a:ea typeface="Times New Roman"/>
              </a:rPr>
              <a:t>выше</a:t>
            </a:r>
            <a:r>
              <a:rPr lang="ru-RU" sz="1200" dirty="0">
                <a:latin typeface="Times New Roman"/>
                <a:ea typeface="Times New Roman"/>
              </a:rPr>
              <a:t>, если подросток </a:t>
            </a:r>
            <a:r>
              <a:rPr lang="ru-RU" sz="1200" b="1" dirty="0">
                <a:latin typeface="Times New Roman"/>
                <a:ea typeface="Times New Roman"/>
              </a:rPr>
              <a:t>недоволен своим окружением, любит приключения, любопытен, недооценивает опасность возникновения зависимости, считает, что находится в безвыходном положении</a:t>
            </a:r>
            <a:r>
              <a:rPr lang="ru-RU" sz="1200" dirty="0">
                <a:latin typeface="Times New Roman"/>
                <a:ea typeface="Times New Roman"/>
              </a:rPr>
              <a:t>. Многие из указанных  причин употребления наркотиков нам, взрослым, возможно, покажутся смешными. И тем не менее для наших детей они вполне убедительны.</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ru-RU" sz="1200" dirty="0">
                <a:latin typeface="Times New Roman"/>
                <a:ea typeface="Times New Roman"/>
              </a:rPr>
              <a:t>Далее мы обсудим </a:t>
            </a:r>
            <a:r>
              <a:rPr lang="ru-RU" sz="1200" b="1" dirty="0">
                <a:latin typeface="Times New Roman"/>
                <a:ea typeface="Times New Roman"/>
              </a:rPr>
              <a:t>признаки употребления других часто встречающихся </a:t>
            </a:r>
            <a:r>
              <a:rPr lang="ru-RU" sz="1200" b="1" dirty="0" err="1">
                <a:latin typeface="Times New Roman"/>
                <a:ea typeface="Times New Roman"/>
              </a:rPr>
              <a:t>психоактивных</a:t>
            </a:r>
            <a:r>
              <a:rPr lang="ru-RU" sz="1200" b="1" dirty="0">
                <a:latin typeface="Times New Roman"/>
                <a:ea typeface="Times New Roman"/>
              </a:rPr>
              <a:t> веществ</a:t>
            </a:r>
            <a:r>
              <a:rPr lang="ru-RU" sz="1200" dirty="0">
                <a:latin typeface="Times New Roman"/>
                <a:ea typeface="Times New Roman"/>
              </a:rPr>
              <a:t>. Алкоголь и табак не включены в описание в силу того, что большинство людей с ними знакомо и знает о последствиях их употребления. Кроме того, алкоголь и табак на законодательном уровне не внесены в список запрещённых </a:t>
            </a:r>
            <a:r>
              <a:rPr lang="ru-RU" sz="1200" dirty="0" err="1">
                <a:latin typeface="Times New Roman"/>
                <a:ea typeface="Times New Roman"/>
              </a:rPr>
              <a:t>психоактивных</a:t>
            </a:r>
            <a:r>
              <a:rPr lang="ru-RU" sz="1200" dirty="0">
                <a:latin typeface="Times New Roman"/>
                <a:ea typeface="Times New Roman"/>
              </a:rPr>
              <a:t> веществ.</a:t>
            </a:r>
            <a:r>
              <a:rPr lang="ru-RU" sz="1200" baseline="0" dirty="0">
                <a:latin typeface="Times New Roman"/>
                <a:ea typeface="Times New Roman"/>
              </a:rPr>
              <a:t> </a:t>
            </a:r>
            <a:r>
              <a:rPr lang="ru-RU" sz="1200" b="1" dirty="0">
                <a:latin typeface="Times New Roman"/>
                <a:ea typeface="Times New Roman"/>
              </a:rPr>
              <a:t>Внимание! Это не делает их менее опасными!</a:t>
            </a:r>
            <a:r>
              <a:rPr lang="ru-RU" sz="1200" dirty="0">
                <a:latin typeface="Times New Roman"/>
                <a:ea typeface="Times New Roman"/>
              </a:rPr>
              <a:t> Данный факт, однако, не мешает большому количеству молодых людей употреблять их, не задумываясь о возможном вреде для здоровья.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algn="just">
              <a:lnSpc>
                <a:spcPct val="115000"/>
              </a:lnSpc>
              <a:spcAft>
                <a:spcPts val="1000"/>
              </a:spcAft>
            </a:pPr>
            <a:r>
              <a:rPr lang="ru-RU" sz="1200" b="1" dirty="0">
                <a:latin typeface="Times New Roman"/>
                <a:ea typeface="Times New Roman"/>
                <a:cs typeface="Times New Roman"/>
              </a:rPr>
              <a:t>Энергетическим напиткам</a:t>
            </a:r>
            <a:r>
              <a:rPr lang="ru-RU" sz="1200" dirty="0">
                <a:latin typeface="Times New Roman"/>
                <a:ea typeface="Times New Roman"/>
                <a:cs typeface="Times New Roman"/>
              </a:rPr>
              <a:t> уделяется внимание в силу того, что в последние годы они приобрели большую популярность среди подростков и молодёжи.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В результате систематического потребления энергетических напитков возникает зависимость от </a:t>
            </a:r>
            <a:r>
              <a:rPr lang="ru-RU" sz="1200" b="1" dirty="0">
                <a:latin typeface="Times New Roman"/>
                <a:ea typeface="Times New Roman"/>
                <a:cs typeface="Times New Roman"/>
              </a:rPr>
              <a:t>кофеина,</a:t>
            </a:r>
            <a:r>
              <a:rPr lang="ru-RU" sz="1200" dirty="0">
                <a:latin typeface="Times New Roman"/>
                <a:ea typeface="Times New Roman"/>
                <a:cs typeface="Times New Roman"/>
              </a:rPr>
              <a:t> в больших дозах содержащегося в энергетиках.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Эффекты от употребления энергетиков поначалу могут показаться исключительно позитивными: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дают заметное возбуждение;</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увеличивают скорость реакции;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делают человека выносливее;</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улучшают настроение;</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повышают работоспособность.</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Однако есть обратная сторона медали, так как приём энергетических</a:t>
            </a:r>
            <a:r>
              <a:rPr lang="ru-RU" sz="1200" baseline="0" dirty="0">
                <a:latin typeface="Times New Roman"/>
                <a:ea typeface="Times New Roman"/>
                <a:cs typeface="Times New Roman"/>
              </a:rPr>
              <a:t> напитков</a:t>
            </a:r>
            <a:r>
              <a:rPr lang="ru-RU" sz="1200" dirty="0">
                <a:latin typeface="Times New Roman"/>
                <a:ea typeface="Times New Roman"/>
                <a:cs typeface="Times New Roman"/>
              </a:rPr>
              <a:t> </a:t>
            </a:r>
            <a:r>
              <a:rPr lang="ru-RU" sz="1200" b="1" dirty="0">
                <a:latin typeface="Times New Roman"/>
                <a:ea typeface="Times New Roman"/>
                <a:cs typeface="Times New Roman"/>
              </a:rPr>
              <a:t>вызывает</a:t>
            </a:r>
            <a:r>
              <a:rPr lang="ru-RU" sz="1200" dirty="0">
                <a:latin typeface="Times New Roman"/>
                <a:ea typeface="Times New Roman"/>
                <a:cs typeface="Times New Roman"/>
              </a:rPr>
              <a:t>:</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головные боли, мигрени;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повышенную тревожность;</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лёгкую возбудимость, агрессию;</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бессонницу, нарушение режима сна;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повышение уровня сахара крови и кровяного давления;</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боли в животе, рвоту, диарею;</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при приёме больших доз могут давать эффект, сравнимый с лёгким наркотическим опьянением.</a:t>
            </a:r>
            <a:endParaRPr lang="ru-RU" sz="1050" dirty="0">
              <a:latin typeface="+mn-lt"/>
              <a:ea typeface="Times New Roman"/>
              <a:cs typeface="Times New Roman"/>
            </a:endParaRPr>
          </a:p>
          <a:p>
            <a:r>
              <a:rPr lang="ru-RU" sz="1200" dirty="0">
                <a:latin typeface="Times New Roman"/>
                <a:ea typeface="Times New Roman"/>
              </a:rPr>
              <a:t>Стоит особенно отметить, что стимулировать головной мозг кофеином до бесконечности не получится: рано или поздно произойдёт истощение ресурсов организма, наступят сильнейшие переутомление и усталость, которые потребуют длительного восстановления и лечения.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pPr algn="just">
              <a:lnSpc>
                <a:spcPct val="115000"/>
              </a:lnSpc>
              <a:spcAft>
                <a:spcPts val="1000"/>
              </a:spcAft>
            </a:pPr>
            <a:r>
              <a:rPr lang="ru-RU" sz="1200" b="1" dirty="0">
                <a:latin typeface="Times New Roman"/>
                <a:ea typeface="Times New Roman"/>
                <a:cs typeface="Times New Roman"/>
              </a:rPr>
              <a:t>Токсические вещества (</a:t>
            </a:r>
            <a:r>
              <a:rPr lang="ru-RU" sz="1200" b="1" dirty="0" err="1">
                <a:latin typeface="Times New Roman"/>
                <a:ea typeface="Times New Roman"/>
                <a:cs typeface="Times New Roman"/>
              </a:rPr>
              <a:t>ингалянты</a:t>
            </a:r>
            <a:r>
              <a:rPr lang="ru-RU" sz="1200" b="1" dirty="0">
                <a:latin typeface="Times New Roman"/>
                <a:ea typeface="Times New Roman"/>
                <a:cs typeface="Times New Roman"/>
              </a:rPr>
              <a:t>)</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Чаще всего злоупотребление </a:t>
            </a:r>
            <a:r>
              <a:rPr lang="ru-RU" sz="1200" dirty="0" err="1">
                <a:latin typeface="Times New Roman"/>
                <a:ea typeface="Times New Roman"/>
                <a:cs typeface="Times New Roman"/>
              </a:rPr>
              <a:t>ингалянтами</a:t>
            </a:r>
            <a:r>
              <a:rPr lang="ru-RU" sz="1200" dirty="0">
                <a:latin typeface="Times New Roman"/>
                <a:ea typeface="Times New Roman"/>
                <a:cs typeface="Times New Roman"/>
              </a:rPr>
              <a:t> бывает групповым. Большинство начинают злоупотреблять в младшем или среднем подростковом возрасте (</a:t>
            </a:r>
            <a:r>
              <a:rPr lang="ru-RU" sz="1200" b="1" dirty="0">
                <a:latin typeface="Times New Roman"/>
                <a:ea typeface="Times New Roman"/>
                <a:cs typeface="Times New Roman"/>
              </a:rPr>
              <a:t>12-14 лет</a:t>
            </a:r>
            <a:r>
              <a:rPr lang="ru-RU" sz="1200" dirty="0">
                <a:latin typeface="Times New Roman"/>
                <a:ea typeface="Times New Roman"/>
                <a:cs typeface="Times New Roman"/>
              </a:rPr>
              <a:t>), иногда даже ещё в </a:t>
            </a:r>
            <a:r>
              <a:rPr lang="ru-RU" sz="1200" b="1" dirty="0">
                <a:latin typeface="Times New Roman"/>
                <a:ea typeface="Times New Roman"/>
                <a:cs typeface="Times New Roman"/>
              </a:rPr>
              <a:t>9-11</a:t>
            </a:r>
            <a:r>
              <a:rPr lang="ru-RU" sz="1200" dirty="0">
                <a:latin typeface="Times New Roman"/>
                <a:ea typeface="Times New Roman"/>
                <a:cs typeface="Times New Roman"/>
              </a:rPr>
              <a:t> лет. </a:t>
            </a:r>
            <a:r>
              <a:rPr lang="ru-RU" sz="1200" dirty="0" err="1">
                <a:latin typeface="Times New Roman"/>
                <a:ea typeface="Times New Roman"/>
                <a:cs typeface="Times New Roman"/>
              </a:rPr>
              <a:t>Ингалянтами</a:t>
            </a:r>
            <a:r>
              <a:rPr lang="ru-RU" sz="1200" dirty="0">
                <a:latin typeface="Times New Roman"/>
                <a:ea typeface="Times New Roman"/>
                <a:cs typeface="Times New Roman"/>
              </a:rPr>
              <a:t> злоупотребляют в основном мальчики. Девочки составляют только около </a:t>
            </a:r>
            <a:r>
              <a:rPr lang="ru-RU" sz="1200" b="1" dirty="0">
                <a:latin typeface="Times New Roman"/>
                <a:ea typeface="Times New Roman"/>
                <a:cs typeface="Times New Roman"/>
              </a:rPr>
              <a:t>3</a:t>
            </a:r>
            <a:r>
              <a:rPr lang="ru-RU" sz="1200" dirty="0">
                <a:latin typeface="Times New Roman"/>
                <a:ea typeface="Times New Roman"/>
                <a:cs typeface="Times New Roman"/>
              </a:rPr>
              <a:t>%. Неблагополучие в семье установлено в </a:t>
            </a:r>
            <a:r>
              <a:rPr lang="ru-RU" sz="1200" b="1" dirty="0">
                <a:latin typeface="Times New Roman"/>
                <a:ea typeface="Times New Roman"/>
                <a:cs typeface="Times New Roman"/>
              </a:rPr>
              <a:t>70</a:t>
            </a:r>
            <a:r>
              <a:rPr lang="ru-RU" sz="1200" dirty="0">
                <a:latin typeface="Times New Roman"/>
                <a:ea typeface="Times New Roman"/>
                <a:cs typeface="Times New Roman"/>
              </a:rPr>
              <a:t>%.</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Употребление </a:t>
            </a:r>
            <a:r>
              <a:rPr lang="ru-RU" sz="1200" dirty="0" err="1">
                <a:latin typeface="Times New Roman"/>
                <a:ea typeface="Times New Roman"/>
                <a:cs typeface="Times New Roman"/>
              </a:rPr>
              <a:t>ингалянтов</a:t>
            </a:r>
            <a:r>
              <a:rPr lang="ru-RU" sz="1200" dirty="0">
                <a:latin typeface="Times New Roman"/>
                <a:ea typeface="Times New Roman"/>
                <a:cs typeface="Times New Roman"/>
              </a:rPr>
              <a:t> сопровождается социальной </a:t>
            </a:r>
            <a:r>
              <a:rPr lang="ru-RU" sz="1200" dirty="0" err="1">
                <a:latin typeface="Times New Roman"/>
                <a:ea typeface="Times New Roman"/>
                <a:cs typeface="Times New Roman"/>
              </a:rPr>
              <a:t>дезадаптацией</a:t>
            </a:r>
            <a:r>
              <a:rPr lang="ru-RU" sz="1200" dirty="0">
                <a:latin typeface="Times New Roman"/>
                <a:ea typeface="Times New Roman"/>
                <a:cs typeface="Times New Roman"/>
              </a:rPr>
              <a:t>. Почти </a:t>
            </a:r>
            <a:r>
              <a:rPr lang="ru-RU" sz="1200" b="1" dirty="0">
                <a:latin typeface="Times New Roman"/>
                <a:ea typeface="Times New Roman"/>
                <a:cs typeface="Times New Roman"/>
              </a:rPr>
              <a:t>95</a:t>
            </a:r>
            <a:r>
              <a:rPr lang="ru-RU" sz="1200" dirty="0">
                <a:latin typeface="Times New Roman"/>
                <a:ea typeface="Times New Roman"/>
                <a:cs typeface="Times New Roman"/>
              </a:rPr>
              <a:t>% злоупотребляющих выявила полиция среди нарушающих закон подростков.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Признаки употребления</a:t>
            </a:r>
            <a:r>
              <a:rPr lang="ru-RU" sz="1200" dirty="0">
                <a:latin typeface="Times New Roman"/>
                <a:ea typeface="Times New Roman"/>
                <a:cs typeface="Times New Roman"/>
              </a:rPr>
              <a:t>:</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верхняя часть тела и головы горячие на ощупь;</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лицо красное, переносица отёчная;</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покрасневший белок глаз;</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дыхание через нос затруднено;</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вокруг ноздрей, в носовых ходах, вокруг губ, особенно в уголках рта, имеется кайма раздражения слизистых и кожи;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эйфория без двигательного возбуждения (лицо расплывается в улыбке, человек начинает громко хохотать), может отключаться от окружающего мира;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подростки жалуются на головные боли, плохой сон, головокружение, повышенную потливость;</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иногда отмечают, что стало укачивать в транспорте;</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может появиться своеобразный симптом – белые полоски на ногтях, нечто вроде «паспорта токсикомана»;</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повышается предрасположенность к внезапному появлению судорог.</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Если на протяжении нескольких недель человек продолжает употреблять токсические вещества, то развивается </a:t>
            </a:r>
            <a:r>
              <a:rPr lang="ru-RU" sz="1200" b="1" dirty="0">
                <a:latin typeface="Times New Roman"/>
                <a:ea typeface="Times New Roman"/>
                <a:cs typeface="Times New Roman"/>
              </a:rPr>
              <a:t>хроническая интоксикация </a:t>
            </a:r>
            <a:r>
              <a:rPr lang="ru-RU" sz="1200" b="1" dirty="0" err="1">
                <a:latin typeface="Times New Roman"/>
                <a:ea typeface="Times New Roman"/>
                <a:cs typeface="Times New Roman"/>
              </a:rPr>
              <a:t>ингалянтами</a:t>
            </a:r>
            <a:r>
              <a:rPr lang="ru-RU" sz="1200" dirty="0">
                <a:latin typeface="Times New Roman"/>
                <a:ea typeface="Times New Roman"/>
                <a:cs typeface="Times New Roman"/>
              </a:rPr>
              <a:t> и, как результат, токсическая энцефалопатия. Подростки буквально на глазах «тупеют», становятся заторможенными, плохо ориентируются в окружающей обстановке, не способны быстро принимать решения и усваивать учебный материал. Здоровые подростки обычно сразу замечают своих «</a:t>
            </a:r>
            <a:r>
              <a:rPr lang="ru-RU" sz="1200" dirty="0" err="1">
                <a:latin typeface="Times New Roman"/>
                <a:ea typeface="Times New Roman"/>
                <a:cs typeface="Times New Roman"/>
              </a:rPr>
              <a:t>тормознутых</a:t>
            </a:r>
            <a:r>
              <a:rPr lang="ru-RU" sz="1200" dirty="0">
                <a:latin typeface="Times New Roman"/>
                <a:ea typeface="Times New Roman"/>
                <a:cs typeface="Times New Roman"/>
              </a:rPr>
              <a:t>» сверстников. </a:t>
            </a:r>
            <a:endParaRPr lang="ru-RU" sz="1050" dirty="0">
              <a:latin typeface="+mn-lt"/>
              <a:ea typeface="Times New Roman"/>
              <a:cs typeface="Times New Roman"/>
            </a:endParaRPr>
          </a:p>
          <a:p>
            <a:r>
              <a:rPr lang="ru-RU" sz="1200" dirty="0">
                <a:latin typeface="Times New Roman"/>
                <a:ea typeface="Times New Roman"/>
              </a:rPr>
              <a:t>Кроме того, при токсикомании серьёзно страдают и внутренние органы. Через месяц постоянной токсикомании развиваются </a:t>
            </a:r>
            <a:r>
              <a:rPr lang="ru-RU" sz="1200" b="1" dirty="0">
                <a:latin typeface="Times New Roman"/>
                <a:ea typeface="Times New Roman"/>
              </a:rPr>
              <a:t>эпилептические припадки</a:t>
            </a:r>
            <a:r>
              <a:rPr lang="ru-RU" sz="1200" dirty="0">
                <a:latin typeface="Times New Roman"/>
                <a:ea typeface="Times New Roman"/>
              </a:rPr>
              <a:t>, которые будут сохраняться, даже когда подросток перестаёт </a:t>
            </a:r>
            <a:r>
              <a:rPr lang="ru-RU" sz="1200" dirty="0" err="1">
                <a:latin typeface="Times New Roman"/>
                <a:ea typeface="Times New Roman"/>
              </a:rPr>
              <a:t>ингалировать</a:t>
            </a:r>
            <a:r>
              <a:rPr lang="ru-RU" sz="1200" dirty="0">
                <a:latin typeface="Times New Roman"/>
                <a:ea typeface="Times New Roman"/>
              </a:rPr>
              <a:t> вещества. Это связано с тем, что токсические вещества приводят к необратимым органическим поражениям головного мозга.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pPr algn="just">
              <a:lnSpc>
                <a:spcPct val="115000"/>
              </a:lnSpc>
              <a:spcAft>
                <a:spcPts val="1000"/>
              </a:spcAft>
            </a:pPr>
            <a:r>
              <a:rPr lang="ru-RU" sz="1200" b="1" dirty="0">
                <a:latin typeface="Times New Roman"/>
                <a:ea typeface="Times New Roman"/>
                <a:cs typeface="Times New Roman"/>
              </a:rPr>
              <a:t>Курительные смеси</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Впервые курительные смеси или </a:t>
            </a:r>
            <a:r>
              <a:rPr lang="ru-RU" sz="1200" b="1" dirty="0">
                <a:latin typeface="Times New Roman"/>
                <a:ea typeface="Times New Roman"/>
                <a:cs typeface="Times New Roman"/>
              </a:rPr>
              <a:t>«</a:t>
            </a:r>
            <a:r>
              <a:rPr lang="ru-RU" sz="1200" b="1" dirty="0" err="1">
                <a:latin typeface="Times New Roman"/>
                <a:ea typeface="Times New Roman"/>
                <a:cs typeface="Times New Roman"/>
              </a:rPr>
              <a:t>Спайсы</a:t>
            </a:r>
            <a:r>
              <a:rPr lang="ru-RU" sz="1200" b="1" dirty="0">
                <a:latin typeface="Times New Roman"/>
                <a:ea typeface="Times New Roman"/>
                <a:cs typeface="Times New Roman"/>
              </a:rPr>
              <a:t>»</a:t>
            </a:r>
            <a:r>
              <a:rPr lang="ru-RU" sz="1200" dirty="0">
                <a:latin typeface="Times New Roman"/>
                <a:ea typeface="Times New Roman"/>
                <a:cs typeface="Times New Roman"/>
              </a:rPr>
              <a:t> на территории Томской области появились в 2009 году. За это время никому не известный товар приобрёл бешеную популярность. Мода на курительные смеси или </a:t>
            </a:r>
            <a:r>
              <a:rPr lang="ru-RU" sz="1200" dirty="0" err="1">
                <a:latin typeface="Times New Roman"/>
                <a:ea typeface="Times New Roman"/>
                <a:cs typeface="Times New Roman"/>
              </a:rPr>
              <a:t>спайсы</a:t>
            </a:r>
            <a:r>
              <a:rPr lang="ru-RU" sz="1200" dirty="0">
                <a:latin typeface="Times New Roman"/>
                <a:ea typeface="Times New Roman"/>
                <a:cs typeface="Times New Roman"/>
              </a:rPr>
              <a:t> молниеносно распространилась среди молодёжи. Эта волна захлестнула не только Россию, но и всю Европу. Однако в большинстве европейских стран быстро разглядели скрытую угрозу и незамедлительно отреагировали запретом на распространение и использование курительных смесей. </a:t>
            </a:r>
            <a:endParaRPr lang="ru-RU" sz="1050" dirty="0">
              <a:latin typeface="+mn-lt"/>
              <a:ea typeface="Times New Roman"/>
              <a:cs typeface="Times New Roman"/>
            </a:endParaRPr>
          </a:p>
          <a:p>
            <a:pPr algn="just">
              <a:lnSpc>
                <a:spcPct val="115000"/>
              </a:lnSpc>
              <a:spcAft>
                <a:spcPts val="1000"/>
              </a:spcAft>
            </a:pPr>
            <a:r>
              <a:rPr lang="ru-RU" sz="1200" dirty="0" err="1">
                <a:latin typeface="Times New Roman"/>
                <a:ea typeface="Times New Roman"/>
                <a:cs typeface="Times New Roman"/>
              </a:rPr>
              <a:t>Спайсы</a:t>
            </a:r>
            <a:r>
              <a:rPr lang="ru-RU" sz="1200" dirty="0">
                <a:latin typeface="Times New Roman"/>
                <a:ea typeface="Times New Roman"/>
                <a:cs typeface="Times New Roman"/>
              </a:rPr>
              <a:t> представляют собой измельчённые травы, обработанные </a:t>
            </a:r>
            <a:r>
              <a:rPr lang="ru-RU" sz="1200" b="1" dirty="0">
                <a:latin typeface="Times New Roman"/>
                <a:ea typeface="Times New Roman"/>
                <a:cs typeface="Times New Roman"/>
              </a:rPr>
              <a:t>синтетическим веществом </a:t>
            </a:r>
            <a:r>
              <a:rPr lang="en-US" sz="1200" b="1" dirty="0">
                <a:latin typeface="Times New Roman"/>
                <a:ea typeface="Times New Roman"/>
                <a:cs typeface="Times New Roman"/>
              </a:rPr>
              <a:t>JWH</a:t>
            </a:r>
            <a:r>
              <a:rPr lang="ru-RU" sz="1200" dirty="0">
                <a:latin typeface="Times New Roman"/>
                <a:ea typeface="Times New Roman"/>
                <a:cs typeface="Times New Roman"/>
              </a:rPr>
              <a:t>, обладающим </a:t>
            </a:r>
            <a:r>
              <a:rPr lang="ru-RU" sz="1200" b="1" dirty="0">
                <a:latin typeface="Times New Roman"/>
                <a:ea typeface="Times New Roman"/>
                <a:cs typeface="Times New Roman"/>
              </a:rPr>
              <a:t>наркотическим эффектом</a:t>
            </a:r>
            <a:r>
              <a:rPr lang="ru-RU" sz="1200" dirty="0">
                <a:latin typeface="Times New Roman"/>
                <a:ea typeface="Times New Roman"/>
                <a:cs typeface="Times New Roman"/>
              </a:rPr>
              <a:t>. При первом употреблении курительных смесей зависимость развивается в 2 раза быстрее по сравнению с традиционными наркотическими средствами; кроме того, многие из веществ, входящие в состав курительных смесей, являются </a:t>
            </a:r>
            <a:r>
              <a:rPr lang="ru-RU" sz="1200" b="1" dirty="0">
                <a:latin typeface="Times New Roman"/>
                <a:ea typeface="Times New Roman"/>
                <a:cs typeface="Times New Roman"/>
              </a:rPr>
              <a:t>ядовитыми</a:t>
            </a:r>
            <a:r>
              <a:rPr lang="ru-RU" sz="1200" dirty="0">
                <a:latin typeface="Times New Roman"/>
                <a:ea typeface="Times New Roman"/>
                <a:cs typeface="Times New Roman"/>
              </a:rPr>
              <a:t> и обладают </a:t>
            </a:r>
            <a:r>
              <a:rPr lang="ru-RU" sz="1200" b="1" dirty="0">
                <a:latin typeface="Times New Roman"/>
                <a:ea typeface="Times New Roman"/>
                <a:cs typeface="Times New Roman"/>
              </a:rPr>
              <a:t>токсическим</a:t>
            </a:r>
            <a:r>
              <a:rPr lang="ru-RU" sz="1200" dirty="0">
                <a:latin typeface="Times New Roman"/>
                <a:ea typeface="Times New Roman"/>
                <a:cs typeface="Times New Roman"/>
              </a:rPr>
              <a:t> действием.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Действие наркотика может длиться </a:t>
            </a:r>
            <a:r>
              <a:rPr lang="ru-RU" sz="1200" b="1" dirty="0">
                <a:latin typeface="Times New Roman"/>
                <a:ea typeface="Times New Roman"/>
                <a:cs typeface="Times New Roman"/>
              </a:rPr>
              <a:t>от 20 минут до нескольких часов</a:t>
            </a: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Признаки употребления:</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кашель, сухость во рту;</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мутный либо покрасневший белок глаз (!!Важный признак: наркоманы знают об этом, поэтому всегда имеют при себе глазные капли);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нарушение координации (беспорядочные движения, если сидит – не может встать и т.д.);</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дефект речи (заторможенность, эффект вытянутой магнитофонной плёнки);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заторможенность мышления;</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неподвижность, застывание в одной позе при полном молчании;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бледность кожи;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учащённый пульс;</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приступы беспричинного смеха.</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Поступление в организм с ароматическим дымом сильнодействующих веществ может вызвать непредсказуемые эффекты. Тошнота, рвота, сердцебиение, повышение артериального давления, судороги, потеря сознания вплоть до комы.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С такими симптомами ежегодно госпитализируются десятки потребителей курительных смесей практически во всех крупных городах России. В большинстве своём – это подростки. </a:t>
            </a:r>
            <a:endParaRPr lang="ru-RU" sz="1050" dirty="0">
              <a:latin typeface="+mn-lt"/>
              <a:ea typeface="Times New Roman"/>
              <a:cs typeface="Times New Roman"/>
            </a:endParaRPr>
          </a:p>
          <a:p>
            <a:r>
              <a:rPr lang="ru-RU" sz="1200" dirty="0">
                <a:latin typeface="Times New Roman"/>
                <a:ea typeface="Times New Roman"/>
              </a:rPr>
              <a:t>Проблема в лечении последствий отравления курительными смесями состоит в том, что у пациентов в крови не обнаруживаются наркотические вещества (для нового наркотика с постоянно меняющейся формулой пока не разработано надёжных тест-систем), а потому диагностировать отравление и назначить адекватное лечение очень непросто.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pPr algn="just">
              <a:lnSpc>
                <a:spcPct val="115000"/>
              </a:lnSpc>
              <a:spcAft>
                <a:spcPts val="1000"/>
              </a:spcAft>
            </a:pPr>
            <a:r>
              <a:rPr lang="ru-RU" sz="1200" dirty="0">
                <a:latin typeface="Times New Roman"/>
                <a:ea typeface="Times New Roman"/>
                <a:cs typeface="Times New Roman"/>
              </a:rPr>
              <a:t>Если Вы выяснили, что Ваш ребёнок уже употребляет наркотические вещества, ведите себя спокойно, не паникуйте. Прежде чем предпринять что-либо, подумайте.</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b="1" dirty="0">
                <a:latin typeface="Times New Roman"/>
                <a:ea typeface="Times New Roman"/>
                <a:cs typeface="Times New Roman"/>
              </a:rPr>
              <a:t>Правильно ли вы поняли, что узнали?</a:t>
            </a:r>
            <a:endParaRPr lang="ru-RU" sz="1050" dirty="0">
              <a:latin typeface="+mn-lt"/>
              <a:ea typeface="Times New Roman"/>
              <a:cs typeface="Times New Roman"/>
            </a:endParaRPr>
          </a:p>
          <a:p>
            <a:pPr marL="457200" algn="just">
              <a:lnSpc>
                <a:spcPct val="115000"/>
              </a:lnSpc>
              <a:spcAft>
                <a:spcPts val="1000"/>
              </a:spcAft>
            </a:pPr>
            <a:r>
              <a:rPr lang="ru-RU" sz="1200" dirty="0">
                <a:latin typeface="Times New Roman"/>
                <a:ea typeface="Times New Roman"/>
                <a:cs typeface="Times New Roman"/>
              </a:rPr>
              <a:t>Сохраняйте доверие. Ваш собственный страх может заставить Вас прибегнуть к угрозам, крику, запугиванию. Это оттолкнёт подростка, заставит его замкнуться. Постарайтесь с первых минут стать не врагом, от которого нужно скрываться и таиться, а союзником, который поможет справиться с бедой.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 </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b="1" dirty="0">
                <a:latin typeface="Times New Roman"/>
                <a:ea typeface="Times New Roman"/>
                <a:cs typeface="Times New Roman"/>
              </a:rPr>
              <a:t>Употребляет ли ребёнок наркотики постоянно, или это «разовый эксперимент»?</a:t>
            </a:r>
            <a:endParaRPr lang="ru-RU" sz="1050" dirty="0">
              <a:latin typeface="+mn-lt"/>
              <a:ea typeface="Times New Roman"/>
              <a:cs typeface="Times New Roman"/>
            </a:endParaRPr>
          </a:p>
          <a:p>
            <a:pPr marL="457200" algn="just">
              <a:lnSpc>
                <a:spcPct val="115000"/>
              </a:lnSpc>
              <a:spcAft>
                <a:spcPts val="0"/>
              </a:spcAft>
            </a:pPr>
            <a:r>
              <a:rPr lang="ru-RU" sz="1200" dirty="0">
                <a:latin typeface="Times New Roman"/>
                <a:ea typeface="Times New Roman"/>
                <a:cs typeface="Times New Roman"/>
              </a:rPr>
              <a:t>Не паникуйте. Даже если Вы уловили подозрительный запах или обнаружили на руке сына или дочери след укола, это ещё не означает, что теперь ребёнок неминуемо станет наркоманом. Часто подростка вынуждают принять наркотик под давлением. Не спешите делать выводы. Возможно, для Вашего ребёнка это первое и последнее знакомство с наркотиком. Будет лучше, если Вы поговорите с ним на равных, обратитесь к взрослой части его личности. Возможно, что наркотик – это способ самоутвердиться, пережить личную драму или заполнить пустоту жизни.</a:t>
            </a:r>
            <a:endParaRPr lang="ru-RU" sz="1050" dirty="0">
              <a:latin typeface="+mn-lt"/>
              <a:ea typeface="Times New Roman"/>
              <a:cs typeface="Times New Roman"/>
            </a:endParaRPr>
          </a:p>
          <a:p>
            <a:pPr marL="457200" algn="just">
              <a:lnSpc>
                <a:spcPct val="115000"/>
              </a:lnSpc>
              <a:spcAft>
                <a:spcPts val="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b="1" dirty="0">
                <a:latin typeface="Times New Roman"/>
                <a:ea typeface="Times New Roman"/>
                <a:cs typeface="Times New Roman"/>
              </a:rPr>
              <a:t>Как Вы можете сохранить с ребёнком хорошие отношения?</a:t>
            </a:r>
            <a:endParaRPr lang="ru-RU" sz="1050" dirty="0">
              <a:latin typeface="+mn-lt"/>
              <a:ea typeface="Times New Roman"/>
              <a:cs typeface="Times New Roman"/>
            </a:endParaRPr>
          </a:p>
          <a:p>
            <a:pPr marL="457200" algn="just">
              <a:lnSpc>
                <a:spcPct val="115000"/>
              </a:lnSpc>
              <a:spcAft>
                <a:spcPts val="0"/>
              </a:spcAft>
            </a:pPr>
            <a:r>
              <a:rPr lang="ru-RU" sz="1200" dirty="0">
                <a:latin typeface="Times New Roman"/>
                <a:ea typeface="Times New Roman"/>
                <a:cs typeface="Times New Roman"/>
              </a:rPr>
              <a:t>Оказывайте поддержку. </a:t>
            </a:r>
            <a:r>
              <a:rPr lang="ru-RU" sz="1200" b="1" dirty="0">
                <a:latin typeface="Times New Roman"/>
                <a:ea typeface="Times New Roman"/>
                <a:cs typeface="Times New Roman"/>
              </a:rPr>
              <a:t>«Мне не нравится, что ты сейчас делаешь, но я всё же люблю тебя»</a:t>
            </a:r>
            <a:r>
              <a:rPr lang="ru-RU" sz="1200" dirty="0">
                <a:latin typeface="Times New Roman"/>
                <a:ea typeface="Times New Roman"/>
                <a:cs typeface="Times New Roman"/>
              </a:rPr>
              <a:t>, - вот основная мысль, которую Вы должны донести до подростка. Он должен чувствовать, что бы с ним не произошло, он сможет с Вами откровенно поговорить об этом. Как бы ни было трудно, очень важно, чтобы родители беседовали с детьми о наркотиках, последствиях их употребления. Родители знают своих детей лучше, чем кто-либо, особая родительская интуиция позволяет почувствовать самые незначительные изменения, происходящие с собственными детьми. При малейшем подозрении, что ребёнок употребляет наркотики, необходимо сразу же поговорить с ним. </a:t>
            </a:r>
            <a:endParaRPr lang="ru-RU" sz="1050" dirty="0">
              <a:latin typeface="+mn-lt"/>
              <a:ea typeface="Times New Roman"/>
              <a:cs typeface="Times New Roman"/>
            </a:endParaRPr>
          </a:p>
          <a:p>
            <a:pPr marL="457200" algn="just">
              <a:lnSpc>
                <a:spcPct val="115000"/>
              </a:lnSpc>
              <a:spcAft>
                <a:spcPts val="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b="1" dirty="0">
                <a:latin typeface="Times New Roman"/>
                <a:ea typeface="Times New Roman"/>
                <a:cs typeface="Times New Roman"/>
              </a:rPr>
              <a:t>Что Вы можете сделать, чтобы помочь ребёнку?</a:t>
            </a:r>
            <a:endParaRPr lang="ru-RU" sz="1050" dirty="0">
              <a:latin typeface="+mn-lt"/>
              <a:ea typeface="Times New Roman"/>
              <a:cs typeface="Times New Roman"/>
            </a:endParaRPr>
          </a:p>
          <a:p>
            <a:pPr marL="457200" algn="just"/>
            <a:r>
              <a:rPr lang="ru-RU" sz="1200" dirty="0">
                <a:latin typeface="Times New Roman"/>
                <a:ea typeface="Times New Roman"/>
              </a:rPr>
              <a:t>Самое главное – выяснить, почему Ваш ребёнок начал употреблять наркотики. Когда Вы это узнаете, необходимо работать с причиной, а не с симптомами. Если состояние здоровья или поведение ребёнка доказывает, что он принимает наркотики регулярно, а подросток не может справиться с </a:t>
            </a:r>
            <a:r>
              <a:rPr lang="ru-RU" sz="1200" dirty="0" err="1">
                <a:latin typeface="Times New Roman"/>
                <a:ea typeface="Times New Roman"/>
              </a:rPr>
              <a:t>наркозависимостью</a:t>
            </a:r>
            <a:r>
              <a:rPr lang="ru-RU" sz="1200" dirty="0">
                <a:latin typeface="Times New Roman"/>
                <a:ea typeface="Times New Roman"/>
              </a:rPr>
              <a:t> самостоятельно, и Вы не в силах ему помочь, значит, пришло время решительных действий – </a:t>
            </a:r>
            <a:r>
              <a:rPr lang="ru-RU" sz="1200" b="1" dirty="0">
                <a:latin typeface="Times New Roman"/>
                <a:ea typeface="Times New Roman"/>
              </a:rPr>
              <a:t>обратитесь к специалисту</a:t>
            </a:r>
            <a:r>
              <a:rPr lang="ru-RU" sz="1200" dirty="0">
                <a:latin typeface="Times New Roman"/>
                <a:ea typeface="Times New Roman"/>
              </a:rPr>
              <a:t>. Можно обратиться за консультацией к специалистам медицинских специализированных учреждений, где подросткам оказывают консультативную помощь бесплатно и анонимно. При этом важно избежать принуждения. В настоящее время существуют различные подходы к лечению наркомании. Посоветуйтесь с разными врачами, выберите тот метод и того врача, который вызовет у Вас доверие. Будьте готовы к тому, что спасение Вашего ребёнка может потребовать серьёзных и длительных усилий.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15000"/>
              </a:lnSpc>
              <a:spcAft>
                <a:spcPts val="0"/>
              </a:spcAft>
            </a:pPr>
            <a:r>
              <a:rPr lang="ru-RU" sz="1200" dirty="0">
                <a:latin typeface="Times New Roman"/>
                <a:ea typeface="Times New Roman"/>
                <a:cs typeface="Times New Roman"/>
              </a:rPr>
              <a:t>Существуют способы подтверждения потребления наркотиков – это </a:t>
            </a:r>
            <a:r>
              <a:rPr lang="ru-RU" sz="1200" b="1" dirty="0" err="1">
                <a:latin typeface="Times New Roman"/>
                <a:ea typeface="Times New Roman"/>
                <a:cs typeface="Times New Roman"/>
              </a:rPr>
              <a:t>экспресс-тесты</a:t>
            </a:r>
            <a:r>
              <a:rPr lang="ru-RU" sz="1200" dirty="0">
                <a:latin typeface="Times New Roman"/>
                <a:ea typeface="Times New Roman"/>
                <a:cs typeface="Times New Roman"/>
              </a:rPr>
              <a:t>. С их помощью определяется почти вся гамма наркотиков, которые имеют хождение в России. Тесты на выявление наркотиков можно приобрести в аптеках. Тестирование с помощью </a:t>
            </a:r>
            <a:r>
              <a:rPr lang="ru-RU" sz="1200" dirty="0" err="1">
                <a:latin typeface="Times New Roman"/>
                <a:ea typeface="Times New Roman"/>
                <a:cs typeface="Times New Roman"/>
              </a:rPr>
              <a:t>тест-полосок</a:t>
            </a:r>
            <a:r>
              <a:rPr lang="ru-RU" sz="1200" dirty="0">
                <a:latin typeface="Times New Roman"/>
                <a:ea typeface="Times New Roman"/>
                <a:cs typeface="Times New Roman"/>
              </a:rPr>
              <a:t> и </a:t>
            </a:r>
            <a:r>
              <a:rPr lang="ru-RU" sz="1200" dirty="0" err="1">
                <a:latin typeface="Times New Roman"/>
                <a:ea typeface="Times New Roman"/>
                <a:cs typeface="Times New Roman"/>
              </a:rPr>
              <a:t>тест-кассет</a:t>
            </a:r>
            <a:r>
              <a:rPr lang="ru-RU" sz="1200" dirty="0">
                <a:latin typeface="Times New Roman"/>
                <a:ea typeface="Times New Roman"/>
                <a:cs typeface="Times New Roman"/>
              </a:rPr>
              <a:t> на определение наркотиков в моче и слюне можно проводить в условиях учебного заведения, в домашних условиях. Этот способ также </a:t>
            </a:r>
            <a:r>
              <a:rPr lang="ru-RU" sz="1200" b="1" dirty="0">
                <a:latin typeface="Times New Roman"/>
                <a:ea typeface="Times New Roman"/>
                <a:cs typeface="Times New Roman"/>
              </a:rPr>
              <a:t>прост в употреблении</a:t>
            </a:r>
            <a:r>
              <a:rPr lang="ru-RU" sz="1200" dirty="0">
                <a:latin typeface="Times New Roman"/>
                <a:ea typeface="Times New Roman"/>
                <a:cs typeface="Times New Roman"/>
              </a:rPr>
              <a:t>, как тест для раннеё диагностики беременности, но является лишь предварительным методом диагностики. </a:t>
            </a:r>
            <a:endParaRPr lang="ru-RU" sz="1050" dirty="0">
              <a:latin typeface="+mn-lt"/>
              <a:ea typeface="Times New Roman"/>
              <a:cs typeface="Times New Roman"/>
            </a:endParaRPr>
          </a:p>
          <a:p>
            <a:pPr algn="just"/>
            <a:r>
              <a:rPr lang="ru-RU" sz="1200" dirty="0">
                <a:latin typeface="Times New Roman"/>
                <a:ea typeface="Times New Roman"/>
              </a:rPr>
              <a:t>Со стопроцентной достоверностью подтвердить факт употребления наркотических веществ может только специалист-нарколог после проведения химико-токсикологического исследования и наркологической экспертизы.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pPr algn="just">
              <a:lnSpc>
                <a:spcPct val="115000"/>
              </a:lnSpc>
              <a:spcAft>
                <a:spcPts val="1000"/>
              </a:spcAft>
            </a:pPr>
            <a:r>
              <a:rPr lang="ru-RU" sz="1200" dirty="0">
                <a:latin typeface="Times New Roman"/>
                <a:ea typeface="Times New Roman"/>
                <a:cs typeface="Times New Roman"/>
              </a:rPr>
              <a:t>Без преувеличения, дети находятся в опасности.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В целях раннего выявления лиц, потребляющих наркотические средства, психотропные и токсические вещества на территории </a:t>
            </a:r>
            <a:r>
              <a:rPr lang="ru-RU" sz="1200" b="1" dirty="0">
                <a:latin typeface="Times New Roman"/>
                <a:ea typeface="Times New Roman"/>
                <a:cs typeface="Times New Roman"/>
              </a:rPr>
              <a:t>Томской области</a:t>
            </a:r>
            <a:r>
              <a:rPr lang="ru-RU" sz="1200" dirty="0">
                <a:latin typeface="Times New Roman"/>
                <a:ea typeface="Times New Roman"/>
                <a:cs typeface="Times New Roman"/>
              </a:rPr>
              <a:t> проводятся </a:t>
            </a:r>
            <a:r>
              <a:rPr lang="ru-RU" sz="1200" b="1" dirty="0">
                <a:latin typeface="Times New Roman"/>
                <a:ea typeface="Times New Roman"/>
                <a:cs typeface="Times New Roman"/>
              </a:rPr>
              <a:t>предварительные диагностические исследования</a:t>
            </a:r>
            <a:r>
              <a:rPr lang="ru-RU" sz="1200" dirty="0">
                <a:latin typeface="Times New Roman"/>
                <a:ea typeface="Times New Roman"/>
                <a:cs typeface="Times New Roman"/>
              </a:rPr>
              <a:t> на предмет установления факта потребления наркотических, психотропных и токсических веществ на основании приказа </a:t>
            </a:r>
            <a:r>
              <a:rPr lang="ru-RU" sz="1200" b="1" dirty="0">
                <a:latin typeface="Times New Roman"/>
                <a:ea typeface="Times New Roman"/>
                <a:cs typeface="Times New Roman"/>
              </a:rPr>
              <a:t>№25/170/114 от 25.04.2011 г.</a:t>
            </a:r>
            <a:r>
              <a:rPr lang="ru-RU" sz="1200" dirty="0">
                <a:latin typeface="Times New Roman"/>
                <a:ea typeface="Times New Roman"/>
                <a:cs typeface="Times New Roman"/>
              </a:rPr>
              <a:t> Департамента общего образования ТО, Департамента здравоохранения ТО </a:t>
            </a:r>
            <a:r>
              <a:rPr lang="ru-RU" sz="1200" b="1" dirty="0">
                <a:latin typeface="Times New Roman"/>
                <a:ea typeface="Times New Roman"/>
                <a:cs typeface="Times New Roman"/>
              </a:rPr>
              <a:t>«О проведении добровольного тестирования обучающихся общеобразовательных учреждений и учреждений начального профессионального образования Томской области на предмет выявления лиц, допускающих немедицинское потребление наркотических средств и другим </a:t>
            </a:r>
            <a:r>
              <a:rPr lang="ru-RU" sz="1200" b="1" dirty="0" err="1">
                <a:latin typeface="Times New Roman"/>
                <a:ea typeface="Times New Roman"/>
                <a:cs typeface="Times New Roman"/>
              </a:rPr>
              <a:t>психоактивных</a:t>
            </a:r>
            <a:r>
              <a:rPr lang="ru-RU" sz="1200" b="1" dirty="0">
                <a:latin typeface="Times New Roman"/>
                <a:ea typeface="Times New Roman"/>
                <a:cs typeface="Times New Roman"/>
              </a:rPr>
              <a:t> веществ»</a:t>
            </a:r>
            <a:r>
              <a:rPr lang="ru-RU" sz="1200" dirty="0">
                <a:latin typeface="Times New Roman"/>
                <a:ea typeface="Times New Roman"/>
                <a:cs typeface="Times New Roman"/>
              </a:rPr>
              <a:t>.</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Президент Российской Федерации Путин В.В. </a:t>
            </a:r>
            <a:r>
              <a:rPr lang="ru-RU" sz="1200" b="1" dirty="0">
                <a:latin typeface="Times New Roman"/>
                <a:ea typeface="Times New Roman"/>
                <a:cs typeface="Times New Roman"/>
              </a:rPr>
              <a:t>7 июня 2013</a:t>
            </a:r>
            <a:r>
              <a:rPr lang="ru-RU" sz="1200" dirty="0">
                <a:latin typeface="Times New Roman"/>
                <a:ea typeface="Times New Roman"/>
                <a:cs typeface="Times New Roman"/>
              </a:rPr>
              <a:t> года подписал закон, которым вводится тестирование учащихся на наркотики.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Перед проведением тестирования в образовательных учреждениях проводятся родительские собрания совместно с представителями здравоохранения для разъяснения целей тестирования. Педагоги осуществляют сбор письменных согласий (по установленной форме) родителей на тестирование обучающихся в возрасте </a:t>
            </a:r>
            <a:r>
              <a:rPr lang="ru-RU" sz="1200" b="1" dirty="0">
                <a:latin typeface="Times New Roman"/>
                <a:ea typeface="Times New Roman"/>
                <a:cs typeface="Times New Roman"/>
              </a:rPr>
              <a:t>с 11 до 15 лет</a:t>
            </a:r>
            <a:r>
              <a:rPr lang="ru-RU" sz="1200" dirty="0">
                <a:latin typeface="Times New Roman"/>
                <a:ea typeface="Times New Roman"/>
                <a:cs typeface="Times New Roman"/>
              </a:rPr>
              <a:t>. Подростки </a:t>
            </a:r>
            <a:r>
              <a:rPr lang="ru-RU" sz="1200" b="1" dirty="0">
                <a:latin typeface="Times New Roman"/>
                <a:ea typeface="Times New Roman"/>
                <a:cs typeface="Times New Roman"/>
              </a:rPr>
              <a:t>старше 15 лет</a:t>
            </a:r>
            <a:r>
              <a:rPr lang="ru-RU" sz="1200" dirty="0">
                <a:latin typeface="Times New Roman"/>
                <a:ea typeface="Times New Roman"/>
                <a:cs typeface="Times New Roman"/>
              </a:rPr>
              <a:t> сами дают письменное согласие на тестирование по установленной форме. О времени и месте тестирования педагоги информируют обучающихся и их родителей (законных представителей).</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Тестирование проводится в </a:t>
            </a:r>
            <a:r>
              <a:rPr lang="ru-RU" sz="1200" b="1" dirty="0">
                <a:latin typeface="Times New Roman"/>
                <a:ea typeface="Times New Roman"/>
                <a:cs typeface="Times New Roman"/>
              </a:rPr>
              <a:t>Томском областном наркологическом диспансере</a:t>
            </a:r>
            <a:r>
              <a:rPr lang="ru-RU" sz="1200" dirty="0">
                <a:latin typeface="Times New Roman"/>
                <a:ea typeface="Times New Roman"/>
                <a:cs typeface="Times New Roman"/>
              </a:rPr>
              <a:t> (ТОНД).</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Родители учащихся до 15 лет имеют право присутствовать на тестировании в ТОНД. Учащиеся, давшие согласие на тестирование, доставляются в ТОНД группами на специальном транспорте. </a:t>
            </a:r>
            <a:endParaRPr lang="ru-RU" sz="1050" dirty="0">
              <a:latin typeface="+mn-lt"/>
              <a:ea typeface="Times New Roman"/>
              <a:cs typeface="Times New Roman"/>
            </a:endParaRPr>
          </a:p>
          <a:p>
            <a:pPr algn="just"/>
            <a:r>
              <a:rPr lang="ru-RU" sz="1200" dirty="0">
                <a:latin typeface="Times New Roman"/>
                <a:ea typeface="Times New Roman"/>
              </a:rPr>
              <a:t>Тестирование в ТОНД заключается в сдаче мочи на анализ (приказ Министерства здравоохранения и социального развития РФ </a:t>
            </a:r>
            <a:r>
              <a:rPr lang="ru-RU" sz="1200" b="1" dirty="0">
                <a:latin typeface="Times New Roman"/>
                <a:ea typeface="Times New Roman"/>
              </a:rPr>
              <a:t>от 27.01.2006 г. №40 «Об организации проведения химико-токсикологических исследований при аналитической диагностике наличия в организме человека алкоголя, наркотических средств, психотропных и других токсических веществ»</a:t>
            </a:r>
            <a:r>
              <a:rPr lang="ru-RU" sz="1200" dirty="0">
                <a:latin typeface="Times New Roman"/>
                <a:ea typeface="Times New Roman"/>
              </a:rPr>
              <a:t>).</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15000"/>
              </a:lnSpc>
              <a:spcAft>
                <a:spcPts val="1000"/>
              </a:spcAft>
            </a:pPr>
            <a:r>
              <a:rPr lang="ru-RU" sz="1200" dirty="0">
                <a:latin typeface="Times New Roman"/>
                <a:ea typeface="Times New Roman"/>
                <a:cs typeface="Times New Roman"/>
              </a:rPr>
              <a:t>В присутствии тестируемого при помощи </a:t>
            </a:r>
            <a:r>
              <a:rPr lang="ru-RU" sz="1200" dirty="0" err="1">
                <a:latin typeface="Times New Roman"/>
                <a:ea typeface="Times New Roman"/>
                <a:cs typeface="Times New Roman"/>
              </a:rPr>
              <a:t>тест-полоски</a:t>
            </a:r>
            <a:r>
              <a:rPr lang="ru-RU" sz="1200" dirty="0">
                <a:latin typeface="Times New Roman"/>
                <a:ea typeface="Times New Roman"/>
                <a:cs typeface="Times New Roman"/>
              </a:rPr>
              <a:t> определяется наличие наркотических веществ. Результаты обследования сообщаются тестируемым незамедлительно.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Информация о </a:t>
            </a:r>
            <a:r>
              <a:rPr lang="ru-RU" sz="1200" b="1" dirty="0">
                <a:latin typeface="Times New Roman"/>
                <a:ea typeface="Times New Roman"/>
                <a:cs typeface="Times New Roman"/>
              </a:rPr>
              <a:t>положительном</a:t>
            </a:r>
            <a:r>
              <a:rPr lang="ru-RU" sz="1200" dirty="0">
                <a:latin typeface="Times New Roman"/>
                <a:ea typeface="Times New Roman"/>
                <a:cs typeface="Times New Roman"/>
              </a:rPr>
              <a:t> результате обследования у учащихся администрации учебного заведения </a:t>
            </a:r>
            <a:r>
              <a:rPr lang="ru-RU" sz="1200" b="1" dirty="0">
                <a:latin typeface="Times New Roman"/>
                <a:ea typeface="Times New Roman"/>
                <a:cs typeface="Times New Roman"/>
              </a:rPr>
              <a:t>не предоставляется</a:t>
            </a: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Информация о положительной реакции и постановке на профилактический учёт </a:t>
            </a:r>
            <a:r>
              <a:rPr lang="ru-RU" sz="1200" b="1" dirty="0">
                <a:latin typeface="Times New Roman"/>
                <a:ea typeface="Times New Roman"/>
                <a:cs typeface="Times New Roman"/>
              </a:rPr>
              <a:t>предоставляется</a:t>
            </a:r>
            <a:r>
              <a:rPr lang="ru-RU" sz="1200" dirty="0">
                <a:latin typeface="Times New Roman"/>
                <a:ea typeface="Times New Roman"/>
                <a:cs typeface="Times New Roman"/>
              </a:rPr>
              <a:t> родителям (законным представителям) обучающихся в возрасте </a:t>
            </a:r>
            <a:r>
              <a:rPr lang="ru-RU" sz="1200" b="1" dirty="0">
                <a:latin typeface="Times New Roman"/>
                <a:ea typeface="Times New Roman"/>
                <a:cs typeface="Times New Roman"/>
              </a:rPr>
              <a:t>до 15 лет</a:t>
            </a: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Информация о положительном результате обучающихся </a:t>
            </a:r>
            <a:r>
              <a:rPr lang="ru-RU" sz="1200" b="1" dirty="0">
                <a:latin typeface="Times New Roman"/>
                <a:ea typeface="Times New Roman"/>
                <a:cs typeface="Times New Roman"/>
              </a:rPr>
              <a:t>старше 15 лет</a:t>
            </a:r>
            <a:r>
              <a:rPr lang="ru-RU" sz="1200" dirty="0">
                <a:latin typeface="Times New Roman"/>
                <a:ea typeface="Times New Roman"/>
                <a:cs typeface="Times New Roman"/>
              </a:rPr>
              <a:t> родителям предоставляется только </a:t>
            </a:r>
            <a:r>
              <a:rPr lang="ru-RU" sz="1200" b="1" dirty="0">
                <a:latin typeface="Times New Roman"/>
                <a:ea typeface="Times New Roman"/>
                <a:cs typeface="Times New Roman"/>
              </a:rPr>
              <a:t>с разрешения</a:t>
            </a:r>
            <a:r>
              <a:rPr lang="ru-RU" sz="1200" dirty="0">
                <a:latin typeface="Times New Roman"/>
                <a:ea typeface="Times New Roman"/>
                <a:cs typeface="Times New Roman"/>
              </a:rPr>
              <a:t> самого подростка (</a:t>
            </a:r>
            <a:r>
              <a:rPr lang="ru-RU" sz="1200" b="1" dirty="0">
                <a:latin typeface="Times New Roman"/>
                <a:ea typeface="Times New Roman"/>
                <a:cs typeface="Times New Roman"/>
              </a:rPr>
              <a:t>статья 24</a:t>
            </a:r>
            <a:r>
              <a:rPr lang="ru-RU" sz="1200" dirty="0">
                <a:latin typeface="Times New Roman"/>
                <a:ea typeface="Times New Roman"/>
                <a:cs typeface="Times New Roman"/>
              </a:rPr>
              <a:t> и </a:t>
            </a:r>
            <a:r>
              <a:rPr lang="ru-RU" sz="1200" b="1" dirty="0">
                <a:latin typeface="Times New Roman"/>
                <a:ea typeface="Times New Roman"/>
                <a:cs typeface="Times New Roman"/>
              </a:rPr>
              <a:t>статья 61</a:t>
            </a:r>
            <a:r>
              <a:rPr lang="ru-RU" sz="1200" dirty="0">
                <a:latin typeface="Times New Roman"/>
                <a:ea typeface="Times New Roman"/>
                <a:cs typeface="Times New Roman"/>
              </a:rPr>
              <a:t> Основ законодательства Российской Федерации об охране здоровья граждан в отношении лиц, у которых выявлен положительный результат на наркотические средства и другие </a:t>
            </a:r>
            <a:r>
              <a:rPr lang="ru-RU" sz="1200" dirty="0" err="1">
                <a:latin typeface="Times New Roman"/>
                <a:ea typeface="Times New Roman"/>
                <a:cs typeface="Times New Roman"/>
              </a:rPr>
              <a:t>психоактивные</a:t>
            </a:r>
            <a:r>
              <a:rPr lang="ru-RU" sz="1200" dirty="0">
                <a:latin typeface="Times New Roman"/>
                <a:ea typeface="Times New Roman"/>
                <a:cs typeface="Times New Roman"/>
              </a:rPr>
              <a:t> вещества).</a:t>
            </a:r>
            <a:endParaRPr lang="ru-RU" sz="1050" dirty="0">
              <a:latin typeface="+mn-lt"/>
              <a:ea typeface="Times New Roman"/>
              <a:cs typeface="Times New Roman"/>
            </a:endParaRPr>
          </a:p>
          <a:p>
            <a:r>
              <a:rPr lang="ru-RU" sz="1200" dirty="0">
                <a:latin typeface="Times New Roman"/>
                <a:ea typeface="Times New Roman"/>
              </a:rPr>
              <a:t>В случае выявления положительной реакции на исследование, обучающийся может обратиться к подростковому врачу психиатру-наркологу.</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pPr algn="just">
              <a:lnSpc>
                <a:spcPct val="115000"/>
              </a:lnSpc>
              <a:spcAft>
                <a:spcPts val="1000"/>
              </a:spcAft>
            </a:pPr>
            <a:r>
              <a:rPr lang="ru-RU" sz="1200" dirty="0">
                <a:latin typeface="Times New Roman"/>
                <a:ea typeface="Times New Roman"/>
                <a:cs typeface="Times New Roman"/>
              </a:rPr>
              <a:t>Хотелось бы оставить Вам контакты, где возможно получить адресную помощь в рамках сегодняшней темы.</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b="1" dirty="0">
                <a:latin typeface="Times New Roman"/>
                <a:ea typeface="Times New Roman"/>
                <a:cs typeface="Times New Roman"/>
              </a:rPr>
              <a:t>ОГБУЗ «Томский областной наркологический диспансер»</a:t>
            </a:r>
            <a:r>
              <a:rPr lang="ru-RU" sz="1200" dirty="0">
                <a:latin typeface="Times New Roman"/>
                <a:ea typeface="Times New Roman"/>
                <a:cs typeface="Times New Roman"/>
              </a:rPr>
              <a:t>: стационарное и амбулаторное лечение, </a:t>
            </a:r>
            <a:r>
              <a:rPr lang="ru-RU" sz="1200" dirty="0" err="1">
                <a:latin typeface="Times New Roman"/>
                <a:ea typeface="Times New Roman"/>
                <a:cs typeface="Times New Roman"/>
              </a:rPr>
              <a:t>детоксикация</a:t>
            </a:r>
            <a:r>
              <a:rPr lang="ru-RU" sz="1200" dirty="0">
                <a:latin typeface="Times New Roman"/>
                <a:ea typeface="Times New Roman"/>
                <a:cs typeface="Times New Roman"/>
              </a:rPr>
              <a:t>, реабилитация.</a:t>
            </a:r>
            <a:endParaRPr lang="ru-RU" sz="1050" dirty="0">
              <a:latin typeface="+mn-lt"/>
              <a:ea typeface="Times New Roman"/>
              <a:cs typeface="Times New Roman"/>
            </a:endParaRPr>
          </a:p>
          <a:p>
            <a:pPr marL="342900" lvl="0" indent="-342900" algn="just">
              <a:lnSpc>
                <a:spcPct val="115000"/>
              </a:lnSpc>
              <a:spcAft>
                <a:spcPts val="0"/>
              </a:spcAft>
              <a:buFont typeface="Wingdings"/>
              <a:buChar char=""/>
            </a:pPr>
            <a:r>
              <a:rPr lang="ru-RU" sz="1200" dirty="0">
                <a:latin typeface="Times New Roman"/>
                <a:ea typeface="Times New Roman"/>
                <a:cs typeface="Times New Roman"/>
              </a:rPr>
              <a:t>г. Томск, ул. Лебедева, 4. Тел. </a:t>
            </a:r>
            <a:endParaRPr lang="ru-RU" sz="1050" dirty="0">
              <a:latin typeface="+mn-lt"/>
              <a:ea typeface="Times New Roman"/>
              <a:cs typeface="Times New Roman"/>
            </a:endParaRPr>
          </a:p>
          <a:p>
            <a:pPr marL="342900" lvl="0" indent="-342900" algn="just">
              <a:lnSpc>
                <a:spcPct val="115000"/>
              </a:lnSpc>
              <a:spcAft>
                <a:spcPts val="0"/>
              </a:spcAft>
              <a:buFont typeface="Wingdings"/>
              <a:buChar char=""/>
            </a:pPr>
            <a:r>
              <a:rPr lang="ru-RU" sz="1200" dirty="0">
                <a:latin typeface="Times New Roman"/>
                <a:ea typeface="Times New Roman"/>
                <a:cs typeface="Times New Roman"/>
              </a:rPr>
              <a:t>Регистратура: +7(3822)44-34-63 </a:t>
            </a:r>
            <a:endParaRPr lang="ru-RU" sz="1050" dirty="0">
              <a:latin typeface="+mn-lt"/>
              <a:ea typeface="Times New Roman"/>
              <a:cs typeface="Times New Roman"/>
            </a:endParaRPr>
          </a:p>
          <a:p>
            <a:pPr marL="342900" lvl="0" indent="-342900" algn="just">
              <a:lnSpc>
                <a:spcPct val="115000"/>
              </a:lnSpc>
              <a:spcAft>
                <a:spcPts val="0"/>
              </a:spcAft>
              <a:buFont typeface="Wingdings"/>
              <a:buChar char=""/>
            </a:pPr>
            <a:r>
              <a:rPr lang="ru-RU" sz="1200" dirty="0">
                <a:latin typeface="Times New Roman"/>
                <a:ea typeface="Times New Roman"/>
                <a:cs typeface="Times New Roman"/>
              </a:rPr>
              <a:t>Приёмная: +7(3822)26-44-64</a:t>
            </a:r>
            <a:endParaRPr lang="ru-RU" sz="1050" dirty="0">
              <a:latin typeface="+mn-lt"/>
              <a:ea typeface="Times New Roman"/>
              <a:cs typeface="Times New Roman"/>
            </a:endParaRPr>
          </a:p>
          <a:p>
            <a:pPr marL="342900" lvl="0" indent="-342900" algn="just">
              <a:lnSpc>
                <a:spcPct val="115000"/>
              </a:lnSpc>
              <a:spcAft>
                <a:spcPts val="0"/>
              </a:spcAft>
              <a:buFont typeface="Wingdings"/>
              <a:buChar char=""/>
            </a:pPr>
            <a:r>
              <a:rPr lang="ru-RU" sz="1200" dirty="0">
                <a:latin typeface="Times New Roman"/>
                <a:ea typeface="Times New Roman"/>
                <a:cs typeface="Times New Roman"/>
              </a:rPr>
              <a:t>Кабинет приёма детей и подростков: +7(3822)46-87-02, +7(3822)46-74-96</a:t>
            </a:r>
            <a:endParaRPr lang="ru-RU" sz="1050" dirty="0">
              <a:latin typeface="+mn-lt"/>
              <a:ea typeface="Times New Roman"/>
              <a:cs typeface="Times New Roman"/>
            </a:endParaRPr>
          </a:p>
          <a:p>
            <a:pPr marL="342900" lvl="0" indent="-342900" algn="just">
              <a:lnSpc>
                <a:spcPct val="115000"/>
              </a:lnSpc>
              <a:spcAft>
                <a:spcPts val="0"/>
              </a:spcAft>
              <a:buFont typeface="Wingdings"/>
              <a:buChar char=""/>
            </a:pPr>
            <a:r>
              <a:rPr lang="ru-RU" sz="1200" dirty="0">
                <a:latin typeface="Times New Roman"/>
                <a:ea typeface="Times New Roman"/>
                <a:cs typeface="Times New Roman"/>
              </a:rPr>
              <a:t>сайт </a:t>
            </a:r>
            <a:r>
              <a:rPr lang="en-US" sz="1200" b="1" dirty="0">
                <a:latin typeface="Times New Roman"/>
                <a:ea typeface="Times New Roman"/>
                <a:cs typeface="Times New Roman"/>
              </a:rPr>
              <a:t>narkotomsk.ru</a:t>
            </a:r>
            <a:endParaRPr lang="ru-RU" sz="1050" dirty="0">
              <a:latin typeface="+mn-lt"/>
              <a:ea typeface="Times New Roman"/>
              <a:cs typeface="Times New Roman"/>
            </a:endParaRPr>
          </a:p>
          <a:p>
            <a:pPr marL="342900" lvl="0" indent="-342900" algn="just">
              <a:lnSpc>
                <a:spcPct val="115000"/>
              </a:lnSpc>
              <a:spcAft>
                <a:spcPts val="1000"/>
              </a:spcAft>
              <a:buFont typeface="Wingdings"/>
              <a:buChar char=""/>
            </a:pPr>
            <a:r>
              <a:rPr lang="ru-RU" sz="1200" dirty="0">
                <a:latin typeface="Times New Roman"/>
                <a:ea typeface="Times New Roman"/>
                <a:cs typeface="Times New Roman"/>
              </a:rPr>
              <a:t>электронная почта </a:t>
            </a:r>
            <a:r>
              <a:rPr lang="en-US" sz="1200" b="1" u="sng" dirty="0" err="1">
                <a:solidFill>
                  <a:srgbClr val="0000FF"/>
                </a:solidFill>
                <a:latin typeface="Times New Roman"/>
                <a:ea typeface="Times New Roman"/>
                <a:cs typeface="Times New Roman"/>
                <a:hlinkClick r:id="rId3"/>
              </a:rPr>
              <a:t>tond</a:t>
            </a:r>
            <a:r>
              <a:rPr lang="ru-RU" sz="1200" b="1" u="sng" dirty="0">
                <a:solidFill>
                  <a:srgbClr val="0000FF"/>
                </a:solidFill>
                <a:latin typeface="Times New Roman"/>
                <a:ea typeface="Times New Roman"/>
                <a:cs typeface="Times New Roman"/>
                <a:hlinkClick r:id="rId3"/>
              </a:rPr>
              <a:t>@</a:t>
            </a:r>
            <a:r>
              <a:rPr lang="en-US" sz="1200" b="1" u="sng" dirty="0" err="1">
                <a:solidFill>
                  <a:srgbClr val="0000FF"/>
                </a:solidFill>
                <a:latin typeface="Times New Roman"/>
                <a:ea typeface="Times New Roman"/>
                <a:cs typeface="Times New Roman"/>
                <a:hlinkClick r:id="rId3"/>
              </a:rPr>
              <a:t>tomsk</a:t>
            </a:r>
            <a:r>
              <a:rPr lang="ru-RU" sz="1200" b="1" u="sng" dirty="0">
                <a:solidFill>
                  <a:srgbClr val="0000FF"/>
                </a:solidFill>
                <a:latin typeface="Times New Roman"/>
                <a:ea typeface="Times New Roman"/>
                <a:cs typeface="Times New Roman"/>
                <a:hlinkClick r:id="rId3"/>
              </a:rPr>
              <a:t>.</a:t>
            </a:r>
            <a:r>
              <a:rPr lang="en-US" sz="1200" b="1" u="sng" dirty="0" err="1">
                <a:solidFill>
                  <a:srgbClr val="0000FF"/>
                </a:solidFill>
                <a:latin typeface="Times New Roman"/>
                <a:ea typeface="Times New Roman"/>
                <a:cs typeface="Times New Roman"/>
                <a:hlinkClick r:id="rId3"/>
              </a:rPr>
              <a:t>gov</a:t>
            </a:r>
            <a:r>
              <a:rPr lang="ru-RU" sz="1200" b="1" u="sng" dirty="0">
                <a:solidFill>
                  <a:srgbClr val="0000FF"/>
                </a:solidFill>
                <a:latin typeface="Times New Roman"/>
                <a:ea typeface="Times New Roman"/>
                <a:cs typeface="Times New Roman"/>
                <a:hlinkClick r:id="rId3"/>
              </a:rPr>
              <a:t>70.</a:t>
            </a:r>
            <a:r>
              <a:rPr lang="en-US" sz="1200" b="1" u="sng" dirty="0" err="1">
                <a:solidFill>
                  <a:srgbClr val="0000FF"/>
                </a:solidFill>
                <a:latin typeface="Times New Roman"/>
                <a:ea typeface="Times New Roman"/>
                <a:cs typeface="Times New Roman"/>
                <a:hlinkClick r:id="rId3"/>
              </a:rPr>
              <a:t>ru</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Для лиц </a:t>
            </a:r>
            <a:r>
              <a:rPr lang="ru-RU" sz="1200" b="1" dirty="0">
                <a:latin typeface="Times New Roman"/>
                <a:ea typeface="Times New Roman"/>
                <a:cs typeface="Times New Roman"/>
              </a:rPr>
              <a:t>до 18 лет</a:t>
            </a:r>
            <a:r>
              <a:rPr lang="ru-RU" sz="1200" dirty="0">
                <a:latin typeface="Times New Roman"/>
                <a:ea typeface="Times New Roman"/>
                <a:cs typeface="Times New Roman"/>
              </a:rPr>
              <a:t> консультирование и проведение химико-токсикологического исследования БЕСПЛАТНО. При желании </a:t>
            </a:r>
            <a:r>
              <a:rPr lang="ru-RU" sz="1200" b="1" dirty="0">
                <a:latin typeface="Times New Roman"/>
                <a:ea typeface="Times New Roman"/>
                <a:cs typeface="Times New Roman"/>
              </a:rPr>
              <a:t>анонимного</a:t>
            </a:r>
            <a:r>
              <a:rPr lang="ru-RU" sz="1200" dirty="0">
                <a:latin typeface="Times New Roman"/>
                <a:ea typeface="Times New Roman"/>
                <a:cs typeface="Times New Roman"/>
              </a:rPr>
              <a:t> получения услуг, сведения о несовершеннолетнем не заносятся в базу данных, никому не передаются.</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Для ли, достигших </a:t>
            </a:r>
            <a:r>
              <a:rPr lang="ru-RU" sz="1200" b="1" dirty="0">
                <a:latin typeface="Times New Roman"/>
                <a:ea typeface="Times New Roman"/>
                <a:cs typeface="Times New Roman"/>
              </a:rPr>
              <a:t>совершеннолетия</a:t>
            </a:r>
            <a:r>
              <a:rPr lang="ru-RU" sz="1200" dirty="0">
                <a:latin typeface="Times New Roman"/>
                <a:ea typeface="Times New Roman"/>
                <a:cs typeface="Times New Roman"/>
              </a:rPr>
              <a:t>, консультирование и проведение химико-токсикологического исследования проводится </a:t>
            </a:r>
            <a:r>
              <a:rPr lang="ru-RU" sz="1200" b="1" dirty="0">
                <a:latin typeface="Times New Roman"/>
                <a:ea typeface="Times New Roman"/>
                <a:cs typeface="Times New Roman"/>
              </a:rPr>
              <a:t>анонимно</a:t>
            </a:r>
            <a:r>
              <a:rPr lang="ru-RU" sz="1200" dirty="0">
                <a:latin typeface="Times New Roman"/>
                <a:ea typeface="Times New Roman"/>
                <a:cs typeface="Times New Roman"/>
              </a:rPr>
              <a:t> на платной основе. </a:t>
            </a:r>
            <a:endParaRPr lang="ru-RU" sz="1050" dirty="0">
              <a:latin typeface="+mn-lt"/>
              <a:ea typeface="Times New Roman"/>
              <a:cs typeface="Times New Roman"/>
            </a:endParaRPr>
          </a:p>
          <a:p>
            <a:pPr algn="just">
              <a:lnSpc>
                <a:spcPct val="115000"/>
              </a:lnSpc>
              <a:spcAft>
                <a:spcPts val="1000"/>
              </a:spcAft>
            </a:pPr>
            <a:r>
              <a:rPr lang="ru-RU" sz="1200" dirty="0" err="1">
                <a:latin typeface="Times New Roman"/>
                <a:ea typeface="Times New Roman"/>
                <a:cs typeface="Times New Roman"/>
              </a:rPr>
              <a:t>Химико-токсикологичсекая</a:t>
            </a:r>
            <a:r>
              <a:rPr lang="ru-RU" sz="1200" dirty="0">
                <a:latin typeface="Times New Roman"/>
                <a:ea typeface="Times New Roman"/>
                <a:cs typeface="Times New Roman"/>
              </a:rPr>
              <a:t> лаборатория и кабинет медицинского освидетельствования работают КРУГЛОСУТОЧНО, БЕЗ ВЫХОДНЫХ.</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r>
              <a:rPr lang="ru-RU" sz="1200" dirty="0">
                <a:latin typeface="Times New Roman"/>
                <a:ea typeface="Times New Roman"/>
              </a:rPr>
              <a:t>Если Вы знаете, где незаконно распространяют наркотики, обратитесь в </a:t>
            </a:r>
            <a:r>
              <a:rPr lang="ru-RU" sz="1200" b="1" dirty="0">
                <a:latin typeface="Times New Roman"/>
                <a:ea typeface="Times New Roman"/>
              </a:rPr>
              <a:t>дежурную часть УМВД России по Томской области</a:t>
            </a:r>
            <a:r>
              <a:rPr lang="ru-RU" sz="1200" dirty="0">
                <a:latin typeface="Times New Roman"/>
                <a:ea typeface="Times New Roman"/>
              </a:rPr>
              <a:t> по телефону: </a:t>
            </a:r>
            <a:r>
              <a:rPr lang="ru-RU" sz="1200" b="1" dirty="0">
                <a:latin typeface="Times New Roman"/>
                <a:ea typeface="Times New Roman"/>
              </a:rPr>
              <a:t>+7(3822)271-220</a:t>
            </a:r>
            <a:r>
              <a:rPr lang="ru-RU" sz="1200" dirty="0">
                <a:latin typeface="Times New Roman"/>
                <a:ea typeface="Times New Roman"/>
              </a:rPr>
              <a:t>. Звонки принимаются круглосуточно.</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15000"/>
              </a:lnSpc>
              <a:spcAft>
                <a:spcPts val="1000"/>
              </a:spcAft>
            </a:pPr>
            <a:r>
              <a:rPr lang="ru-RU" sz="1200" dirty="0">
                <a:latin typeface="Times New Roman"/>
                <a:ea typeface="Times New Roman"/>
                <a:cs typeface="Times New Roman"/>
              </a:rPr>
              <a:t>Завершим эту встречу очень верными словами Академика Академии педагогических наук А.С. </a:t>
            </a:r>
            <a:r>
              <a:rPr lang="ru-RU" sz="1200" dirty="0" err="1">
                <a:latin typeface="Times New Roman"/>
                <a:ea typeface="Times New Roman"/>
                <a:cs typeface="Times New Roman"/>
              </a:rPr>
              <a:t>Калабалина</a:t>
            </a:r>
            <a:r>
              <a:rPr lang="ru-RU" sz="1200" dirty="0">
                <a:latin typeface="Times New Roman"/>
                <a:ea typeface="Times New Roman"/>
                <a:cs typeface="Times New Roman"/>
              </a:rPr>
              <a:t>:</a:t>
            </a:r>
            <a:endParaRPr lang="ru-RU" sz="1050" dirty="0">
              <a:latin typeface="+mn-lt"/>
              <a:ea typeface="Times New Roman"/>
              <a:cs typeface="Times New Roman"/>
            </a:endParaRPr>
          </a:p>
          <a:p>
            <a:pPr algn="just">
              <a:lnSpc>
                <a:spcPct val="115000"/>
              </a:lnSpc>
              <a:spcAft>
                <a:spcPts val="1000"/>
              </a:spcAft>
            </a:pPr>
            <a:r>
              <a:rPr lang="ru-RU" sz="1200" i="1" dirty="0">
                <a:latin typeface="Times New Roman"/>
                <a:ea typeface="Times New Roman"/>
                <a:cs typeface="Times New Roman"/>
              </a:rPr>
              <a:t>«Дети – наше зеркало, не потому ли они иногда нас так раздражают? Заброшенные дети, токсикоманы, пивные алкоголики в десять – двенадцать лет – это отражение нашего общества. Не нравится то, что видим в зеркале? Надо, наконец, повернуться к детям лицом, не спихивать с себя ответственность за замечательных, хотя иногда и несносных, растущих людей, перестать быть к ним равнодушными».</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На этом наша лекция завершена. Если есть вопросы по теме, с удовольствием на них отвечу.</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(Ответы на вопросы).</a:t>
            </a:r>
            <a:endParaRPr lang="ru-RU" sz="1050" dirty="0">
              <a:latin typeface="+mn-lt"/>
              <a:ea typeface="Times New Roman"/>
              <a:cs typeface="Times New Roman"/>
            </a:endParaRPr>
          </a:p>
          <a:p>
            <a:r>
              <a:rPr lang="ru-RU" sz="1200" dirty="0">
                <a:latin typeface="Times New Roman"/>
                <a:ea typeface="Times New Roman"/>
              </a:rPr>
              <a:t>Благодарю за внимание!</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15000"/>
              </a:lnSpc>
              <a:spcAft>
                <a:spcPts val="1000"/>
              </a:spcAft>
            </a:pPr>
            <a:r>
              <a:rPr lang="ru-RU" sz="1200" dirty="0">
                <a:latin typeface="Times New Roman"/>
                <a:ea typeface="Times New Roman"/>
                <a:cs typeface="Times New Roman"/>
              </a:rPr>
              <a:t>Давайте разберёмся, </a:t>
            </a:r>
            <a:r>
              <a:rPr lang="ru-RU" sz="1200" b="1" dirty="0">
                <a:latin typeface="Times New Roman"/>
                <a:ea typeface="Times New Roman"/>
                <a:cs typeface="Times New Roman"/>
              </a:rPr>
              <a:t>какие дети подвержены употреблению наркотиков?</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Ответ простой – ВСЕ. Любой ребёнок может попасть под соблазн попробовать наркотики, независимо от того, в каком районе он живёт, в какую школу или секцию ходит, чем интересуется. Предложение «попробовать это» может произойти где угодно: на вечеринке, на школьном дворе, - и исходить от кого угодно: незнакомца подозрительной внешности или лучшей подруги. Чем более незрелая личность, тем легче она соглашается на этот рискованный шаг. </a:t>
            </a:r>
            <a:endParaRPr lang="ru-RU" sz="1050" dirty="0">
              <a:latin typeface="+mn-lt"/>
              <a:ea typeface="Times New Roman"/>
              <a:cs typeface="Times New Roman"/>
            </a:endParaRPr>
          </a:p>
          <a:p>
            <a:pPr algn="just"/>
            <a:r>
              <a:rPr lang="ru-RU" sz="1200" dirty="0">
                <a:latin typeface="Times New Roman"/>
                <a:ea typeface="Times New Roman"/>
              </a:rPr>
              <a:t>Прошу обратить внимание на сравнительную таблицу зрелой и незрелой личности на слайде.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32500" lnSpcReduction="20000"/>
          </a:bodyPr>
          <a:lstStyle/>
          <a:p>
            <a:pPr algn="just">
              <a:lnSpc>
                <a:spcPct val="115000"/>
              </a:lnSpc>
              <a:spcAft>
                <a:spcPts val="1000"/>
              </a:spcAft>
            </a:pPr>
            <a:r>
              <a:rPr lang="ru-RU" sz="1200" dirty="0">
                <a:latin typeface="Times New Roman"/>
                <a:ea typeface="Times New Roman"/>
                <a:cs typeface="Times New Roman"/>
              </a:rPr>
              <a:t>Справедливо будет заметить, что психиатры-наркологи выделили и разбили на группы </a:t>
            </a:r>
            <a:r>
              <a:rPr lang="ru-RU" sz="1200" b="1" dirty="0">
                <a:latin typeface="Times New Roman"/>
                <a:ea typeface="Times New Roman"/>
                <a:cs typeface="Times New Roman"/>
              </a:rPr>
              <a:t>факторы риска</a:t>
            </a:r>
            <a:r>
              <a:rPr lang="ru-RU" sz="1200" dirty="0">
                <a:latin typeface="Times New Roman"/>
                <a:ea typeface="Times New Roman"/>
                <a:cs typeface="Times New Roman"/>
              </a:rPr>
              <a:t> развития наркологических заболеваний у детей от </a:t>
            </a:r>
            <a:r>
              <a:rPr lang="ru-RU" sz="1200" b="1" dirty="0">
                <a:latin typeface="Times New Roman"/>
                <a:ea typeface="Times New Roman"/>
                <a:cs typeface="Times New Roman"/>
              </a:rPr>
              <a:t>10</a:t>
            </a:r>
            <a:r>
              <a:rPr lang="ru-RU" sz="1200" dirty="0">
                <a:latin typeface="Times New Roman"/>
                <a:ea typeface="Times New Roman"/>
                <a:cs typeface="Times New Roman"/>
              </a:rPr>
              <a:t> до </a:t>
            </a:r>
            <a:r>
              <a:rPr lang="ru-RU" sz="1200" b="1" dirty="0">
                <a:latin typeface="Times New Roman"/>
                <a:ea typeface="Times New Roman"/>
                <a:cs typeface="Times New Roman"/>
              </a:rPr>
              <a:t>17</a:t>
            </a:r>
            <a:r>
              <a:rPr lang="ru-RU" sz="1200" dirty="0">
                <a:latin typeface="Times New Roman"/>
                <a:ea typeface="Times New Roman"/>
                <a:cs typeface="Times New Roman"/>
              </a:rPr>
              <a:t> лет. Давайте с ними ознакомимся.</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Генетические факторы риска: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Наличие двух или более кровных родственников, страдающих алкоголизмом или наркоманией, причём чем больше родственников в роду индивида имеют признаки наркологического заболевания, тем выше уровень предрасположенности и выше риск развития заболевания.</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Также генетическая предрасположенность в подростковом возрасте выражается в раннем курении и злоупотреблении алкоголем.</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Психологические факторы риска: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инфантилизм у подростка;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частые проявления у подростка и членов семьи агрессии, жестокости, обиды, эмоциональная неустойчивость;</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импульсивность (совершение необдуманных действий, торопливо, наспех, перебивая и прерывая других, трудности с удержанием продолжительных или постоянных интересов в учебе и досуге);</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склонность оценивать удовольствие, как высшее благо, характерная для подростка и членов семьи;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у подростка плохая успеваемость, низкая самодисциплина и </a:t>
            </a:r>
            <a:r>
              <a:rPr lang="ru-RU" sz="1200" dirty="0" err="1">
                <a:latin typeface="Times New Roman"/>
                <a:ea typeface="Times New Roman"/>
                <a:cs typeface="Times New Roman"/>
              </a:rPr>
              <a:t>самоорганизованность</a:t>
            </a:r>
            <a:r>
              <a:rPr lang="ru-RU" sz="1200" dirty="0">
                <a:latin typeface="Times New Roman"/>
                <a:ea typeface="Times New Roman"/>
                <a:cs typeface="Times New Roman"/>
              </a:rPr>
              <a:t>, проблемы с выполнением самостоятельной работы в учебной и </a:t>
            </a:r>
            <a:r>
              <a:rPr lang="ru-RU" sz="1200" dirty="0" err="1">
                <a:latin typeface="Times New Roman"/>
                <a:ea typeface="Times New Roman"/>
                <a:cs typeface="Times New Roman"/>
              </a:rPr>
              <a:t>внеучебной</a:t>
            </a:r>
            <a:r>
              <a:rPr lang="ru-RU" sz="1200" dirty="0">
                <a:latin typeface="Times New Roman"/>
                <a:ea typeface="Times New Roman"/>
                <a:cs typeface="Times New Roman"/>
              </a:rPr>
              <a:t> деятельности;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отсутствие здорового взаимодействия с обществом, проявление аморального, асоциального поведения у подростков и членов родительской семьи;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нарушение детско-родительских отношений (стили воспитания, нереалистические ожидания в отношении развития ребенка, развод родителей, адаптация к повторному браку родителя);</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конфликт смыслов жизни, поиск своего места в жизни.</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Социальные и культурные факторы риска: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жестокое обращение с детьми и женщинами в семье, а также среди сверстников в образовательном учреждении, на улице;</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сексуальное, физическое, психическое, экономическое, социальное, правовое, религиозное насилие над подростком (в семье и ближайшем окружении, а также среди сверстников в образовательном учреждении, на улице) или над другим членом семьи;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унижение и оскорбление человеческого достоинства подростка (в семье и ближайшем окружении, а также среди сверстников в образовательном учреждении, на улице) или другого члена семьи;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err="1">
                <a:latin typeface="Times New Roman"/>
                <a:ea typeface="Times New Roman"/>
                <a:cs typeface="Times New Roman"/>
              </a:rPr>
              <a:t>психотравма</a:t>
            </a:r>
            <a:r>
              <a:rPr lang="ru-RU" sz="1200" dirty="0">
                <a:latin typeface="Times New Roman"/>
                <a:ea typeface="Times New Roman"/>
                <a:cs typeface="Times New Roman"/>
              </a:rPr>
              <a:t>: утрата близких родственников или близких людей, друзей, любимых, а также разрыв любовных отношений, неразделенная любовь (особенно первая);</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ранние сексуальные отношения, гомосексуальные отношения, сексуальные извращения, участие в </a:t>
            </a:r>
            <a:r>
              <a:rPr lang="ru-RU" sz="1200" dirty="0" err="1">
                <a:latin typeface="Times New Roman"/>
                <a:ea typeface="Times New Roman"/>
                <a:cs typeface="Times New Roman"/>
              </a:rPr>
              <a:t>сексиндустрии</a:t>
            </a:r>
            <a:r>
              <a:rPr lang="ru-RU" sz="1200" dirty="0">
                <a:latin typeface="Times New Roman"/>
                <a:ea typeface="Times New Roman"/>
                <a:cs typeface="Times New Roman"/>
              </a:rPr>
              <a:t> и производстве </a:t>
            </a:r>
            <a:r>
              <a:rPr lang="ru-RU" sz="1200" dirty="0" err="1">
                <a:latin typeface="Times New Roman"/>
                <a:ea typeface="Times New Roman"/>
                <a:cs typeface="Times New Roman"/>
              </a:rPr>
              <a:t>порнопродукции</a:t>
            </a:r>
            <a:r>
              <a:rPr lang="ru-RU" sz="1200" dirty="0">
                <a:latin typeface="Times New Roman"/>
                <a:ea typeface="Times New Roman"/>
                <a:cs typeface="Times New Roman"/>
              </a:rPr>
              <a:t>;</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ранние браки и разводы у подростков;</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низкий социально-экономический статус семьи подростка и/или аморальный асоциальный образ жизни, изоляция семьи;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у подростка высокий уровень терпимости к употреблению </a:t>
            </a:r>
            <a:r>
              <a:rPr lang="ru-RU" sz="1200" dirty="0" err="1">
                <a:latin typeface="Times New Roman"/>
                <a:ea typeface="Times New Roman"/>
                <a:cs typeface="Times New Roman"/>
              </a:rPr>
              <a:t>психоактивных</a:t>
            </a:r>
            <a:r>
              <a:rPr lang="ru-RU" sz="1200" baseline="0" dirty="0">
                <a:latin typeface="Times New Roman"/>
                <a:ea typeface="Times New Roman"/>
                <a:cs typeface="Times New Roman"/>
              </a:rPr>
              <a:t> веществ (</a:t>
            </a:r>
            <a:r>
              <a:rPr lang="ru-RU" sz="1200" dirty="0">
                <a:latin typeface="Times New Roman"/>
                <a:ea typeface="Times New Roman"/>
                <a:cs typeface="Times New Roman"/>
              </a:rPr>
              <a:t>ПАВ), аморальному и асоциальному поведению;</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наличие у подростка друзей, употребляющих ПАВ, с аморальным и асоциальным поведением; </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мода среди сверстников-подростков на потребление ПАВ, аморальное, асоциальное поведение;</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окончание школы и поступление в учреждения начального, среднего и высшего профессионального образования (глобальные перемены являются серьёзным стрессом, плюс необходимость опробовать все, даже сомнительные, атрибуты «взрослости»);</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ранние вынужденные, особенно нелегальные трудовые отношения у подростков;</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попадание подростка под влияние представителей субкультур, религиозных сект, </a:t>
            </a:r>
            <a:r>
              <a:rPr lang="ru-RU" sz="1200" dirty="0" err="1">
                <a:latin typeface="Times New Roman"/>
                <a:ea typeface="Times New Roman"/>
                <a:cs typeface="Times New Roman"/>
              </a:rPr>
              <a:t>ультрарелигиозных</a:t>
            </a:r>
            <a:r>
              <a:rPr lang="ru-RU" sz="1200" dirty="0">
                <a:latin typeface="Times New Roman"/>
                <a:ea typeface="Times New Roman"/>
                <a:cs typeface="Times New Roman"/>
              </a:rPr>
              <a:t> и </a:t>
            </a:r>
            <a:r>
              <a:rPr lang="ru-RU" sz="1200" dirty="0" err="1">
                <a:latin typeface="Times New Roman"/>
                <a:ea typeface="Times New Roman"/>
                <a:cs typeface="Times New Roman"/>
              </a:rPr>
              <a:t>ультранациональных</a:t>
            </a:r>
            <a:r>
              <a:rPr lang="ru-RU" sz="1200" dirty="0">
                <a:latin typeface="Times New Roman"/>
                <a:ea typeface="Times New Roman"/>
                <a:cs typeface="Times New Roman"/>
              </a:rPr>
              <a:t> движений, преступных группировок;</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религиозная неопределенность членов семьи и подростка.</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Прошу обратить внимание, что группа социальных и культурных факторов самая большая и разнообразная. Это лишний раз подтверждает, что всё начинается с семьи. Вы </a:t>
            </a:r>
            <a:r>
              <a:rPr lang="ru-RU" sz="1200" b="1" dirty="0">
                <a:latin typeface="Times New Roman"/>
                <a:ea typeface="Times New Roman"/>
                <a:cs typeface="Times New Roman"/>
              </a:rPr>
              <a:t>можете и должны</a:t>
            </a:r>
            <a:r>
              <a:rPr lang="ru-RU" sz="1200" dirty="0">
                <a:latin typeface="Times New Roman"/>
                <a:ea typeface="Times New Roman"/>
                <a:cs typeface="Times New Roman"/>
              </a:rPr>
              <a:t> помочь своим детям осознать, что употребление наркотических веществ пагубно отразится на их здоровье и жизни в будущем, причём не в таком уж далёком. </a:t>
            </a:r>
            <a:endParaRPr lang="ru-RU" sz="1050" dirty="0">
              <a:latin typeface="+mn-lt"/>
              <a:ea typeface="Times New Roman"/>
              <a:cs typeface="Times New Roman"/>
            </a:endParaRPr>
          </a:p>
        </p:txBody>
      </p:sp>
      <p:sp>
        <p:nvSpPr>
          <p:cNvPr id="4" name="Номер слайда 3"/>
          <p:cNvSpPr>
            <a:spLocks noGrp="1"/>
          </p:cNvSpPr>
          <p:nvPr>
            <p:ph type="sldNum" sz="quarter" idx="10"/>
          </p:nvPr>
        </p:nvSpPr>
        <p:spPr/>
        <p:txBody>
          <a:bodyPr/>
          <a:lstStyle/>
          <a:p>
            <a:fld id="{386C000C-2E74-4BDF-8CAD-2A20556E46AA}"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15000"/>
              </a:lnSpc>
              <a:spcAft>
                <a:spcPts val="1000"/>
              </a:spcAft>
            </a:pPr>
            <a:r>
              <a:rPr lang="ru-RU" sz="1200" dirty="0">
                <a:latin typeface="Times New Roman"/>
                <a:ea typeface="Times New Roman"/>
                <a:cs typeface="Times New Roman"/>
              </a:rPr>
              <a:t>В 99% случаев на опрометчивые шаги подростка толкают самые близкие люди: семья может быть как источником радости и счастья, гарантией тепла и уюта, так и провокатором самых необдуманных поступков.</a:t>
            </a:r>
            <a:endParaRPr lang="ru-RU" sz="1050" dirty="0">
              <a:latin typeface="+mn-lt"/>
              <a:ea typeface="Times New Roman"/>
              <a:cs typeface="Times New Roman"/>
            </a:endParaRPr>
          </a:p>
          <a:p>
            <a:pPr algn="just"/>
            <a:r>
              <a:rPr lang="ru-RU" sz="1200" dirty="0">
                <a:latin typeface="Times New Roman"/>
                <a:ea typeface="Times New Roman"/>
              </a:rPr>
              <a:t>«Мама, отпусти меня гулять», - говорит ребёнок. «Он обязательно свяжется с «нехорошими» людьми, попадёт в «плохую» компанию, где его научат курить, дадут попробовать алкоголь или наркотики», - мысленно добавляют родители. На самом деле </a:t>
            </a:r>
            <a:r>
              <a:rPr lang="ru-RU" sz="1200" b="1" dirty="0">
                <a:latin typeface="Times New Roman"/>
                <a:ea typeface="Times New Roman"/>
              </a:rPr>
              <a:t>причина</a:t>
            </a:r>
            <a:r>
              <a:rPr lang="ru-RU" sz="1200" dirty="0">
                <a:latin typeface="Times New Roman"/>
                <a:ea typeface="Times New Roman"/>
              </a:rPr>
              <a:t>, которая может привести ребёнка на пути наркомании, находится не на улице. И вовсе не на экранах телевизора, не в </a:t>
            </a:r>
            <a:r>
              <a:rPr lang="ru-RU" sz="1200" dirty="0" err="1">
                <a:latin typeface="Times New Roman"/>
                <a:ea typeface="Times New Roman"/>
              </a:rPr>
              <a:t>соцсетях</a:t>
            </a:r>
            <a:r>
              <a:rPr lang="ru-RU" sz="1200" dirty="0">
                <a:latin typeface="Times New Roman"/>
                <a:ea typeface="Times New Roman"/>
              </a:rPr>
              <a:t>, не в газетах с журналами и не в школе. Всё происходит прямо перед Вами и Вашим непосредственным участием – </a:t>
            </a:r>
            <a:r>
              <a:rPr lang="ru-RU" sz="1200" b="1" dirty="0">
                <a:latin typeface="Times New Roman"/>
                <a:ea typeface="Times New Roman"/>
              </a:rPr>
              <a:t>в семье</a:t>
            </a:r>
            <a:r>
              <a:rPr lang="ru-RU" sz="1200" dirty="0">
                <a:latin typeface="Times New Roman"/>
                <a:ea typeface="Times New Roman"/>
              </a:rPr>
              <a:t>. И только Вы и Ваши близкие сами можете создать такие условия для ребёнка, что ему незачем будет прибегать к помощи посторонних средств, чтобы обрести душевный комфорт.</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pPr algn="just">
              <a:lnSpc>
                <a:spcPct val="115000"/>
              </a:lnSpc>
              <a:spcAft>
                <a:spcPts val="1000"/>
              </a:spcAft>
            </a:pPr>
            <a:r>
              <a:rPr lang="ru-RU" sz="1200" dirty="0">
                <a:latin typeface="Times New Roman"/>
                <a:ea typeface="Times New Roman"/>
                <a:cs typeface="Times New Roman"/>
              </a:rPr>
              <a:t>Пожалуй, стоит добавить конкретики: </a:t>
            </a:r>
            <a:r>
              <a:rPr lang="ru-RU" sz="1200" b="1" dirty="0">
                <a:latin typeface="Times New Roman"/>
                <a:ea typeface="Times New Roman"/>
                <a:cs typeface="Times New Roman"/>
              </a:rPr>
              <a:t>что может сделать семья для детей?</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Только семья может удовлетворить простые, но крайне важные </a:t>
            </a:r>
            <a:r>
              <a:rPr lang="ru-RU" sz="1200" b="1" dirty="0">
                <a:latin typeface="Times New Roman"/>
                <a:ea typeface="Times New Roman"/>
                <a:cs typeface="Times New Roman"/>
              </a:rPr>
              <a:t>психологические потребности</a:t>
            </a:r>
            <a:r>
              <a:rPr lang="ru-RU" sz="1200" dirty="0">
                <a:latin typeface="Times New Roman"/>
                <a:ea typeface="Times New Roman"/>
                <a:cs typeface="Times New Roman"/>
              </a:rPr>
              <a:t> ребёнка: безопасность, быть нужным, любить и быть любимым. Остановимся подробнее на каждой из них.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Безопасность</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Безопасность – это то, в чём нуждается ребёнок ещё до своего появления на свет. Но физической безопасности недостаточно, нужен ещё и психологический комфорт. Важно создать ребёнку мир, где нет агрессии, а есть понимание и доверие, где у него будет своя территория, границы которой уважают. Тогда он сможет </a:t>
            </a:r>
            <a:r>
              <a:rPr lang="ru-RU" sz="1200" b="1" dirty="0">
                <a:latin typeface="Times New Roman"/>
                <a:ea typeface="Times New Roman"/>
                <a:cs typeface="Times New Roman"/>
              </a:rPr>
              <a:t>открыто говорить</a:t>
            </a:r>
            <a:r>
              <a:rPr lang="ru-RU" sz="1200" dirty="0">
                <a:latin typeface="Times New Roman"/>
                <a:ea typeface="Times New Roman"/>
                <a:cs typeface="Times New Roman"/>
              </a:rPr>
              <a:t> о своих мыслях и чувствах, зная, что за это его не накажут. Человек, выросший в обстановке любви, мира и согласия, не пойдёт искать себе убежище на улицу.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Быть нужным</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Ощущение собственной необходимости, понимание, что именно он – самое дорогое, что есть у мамы и папы, и они не представляют своей жизни без него – вот, что нужно каждому ребёнку. Задача родителей – оправдать его ожидания, дать понять, что он им действительно нужен, что он – </a:t>
            </a:r>
            <a:r>
              <a:rPr lang="ru-RU" sz="1200" b="1" dirty="0">
                <a:latin typeface="Times New Roman"/>
                <a:ea typeface="Times New Roman"/>
                <a:cs typeface="Times New Roman"/>
              </a:rPr>
              <a:t>равноправный, очень важный член семьи</a:t>
            </a:r>
            <a:r>
              <a:rPr lang="ru-RU" sz="1200" dirty="0">
                <a:latin typeface="Times New Roman"/>
                <a:ea typeface="Times New Roman"/>
                <a:cs typeface="Times New Roman"/>
              </a:rPr>
              <a:t>. Ежедневно посвящайте вашему ребёнку как минимум </a:t>
            </a:r>
            <a:r>
              <a:rPr lang="ru-RU" sz="1200" b="1" dirty="0">
                <a:latin typeface="Times New Roman"/>
                <a:ea typeface="Times New Roman"/>
                <a:cs typeface="Times New Roman"/>
              </a:rPr>
              <a:t>2 часа</a:t>
            </a:r>
            <a:r>
              <a:rPr lang="ru-RU" sz="1200" dirty="0">
                <a:latin typeface="Times New Roman"/>
                <a:ea typeface="Times New Roman"/>
                <a:cs typeface="Times New Roman"/>
              </a:rPr>
              <a:t> времени. Замечая каждую деталь, не забывайте говорить ребёнку «спасибо». Тёплые слова очень важны для ребёнка, они дают понять, что он дорог.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Любить и быть любимым</a:t>
            </a:r>
            <a:endParaRPr lang="ru-RU" sz="1050" dirty="0">
              <a:latin typeface="+mn-lt"/>
              <a:ea typeface="Times New Roman"/>
              <a:cs typeface="Times New Roman"/>
            </a:endParaRPr>
          </a:p>
          <a:p>
            <a:r>
              <a:rPr lang="ru-RU" sz="1200" dirty="0">
                <a:latin typeface="Times New Roman"/>
                <a:ea typeface="Times New Roman"/>
              </a:rPr>
              <a:t>Потребность любить и быть любимым – самая главная. Она формирует характер человека, его взгляд на мир, его духовные ценности. Любовь ребёнка к своим родителям не зависит от их характера, от отношения к нему и друг к другу. Ребёнок должен научиться не только принимать любовь, но и дарить её. Этому учат родители. Объятия и поцелуи являются неотъемлемой частью близкой, доверительной семейной атмосферы. Искренне выражайте свои чувства и никогда не запрещайте делать это ребёнку. </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15000"/>
              </a:lnSpc>
              <a:spcAft>
                <a:spcPts val="1000"/>
              </a:spcAft>
            </a:pPr>
            <a:r>
              <a:rPr lang="ru-RU" sz="1200" dirty="0">
                <a:latin typeface="Times New Roman"/>
                <a:ea typeface="Times New Roman"/>
                <a:cs typeface="Times New Roman"/>
              </a:rPr>
              <a:t>Есть несколько вещей, которых следует избегать в воспитании детей:</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нельзя издеваться над своим ребёнком – унижение не нравится никому;</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не читайте нотации – вспомните, как Вы сами их воспринимаете;</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rPr>
              <a:t>не пытайтесь запугать ребёнка страшными историями – это не помогает, лучше расскажите ему о последствиях.</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25000" lnSpcReduction="20000"/>
          </a:bodyPr>
          <a:lstStyle/>
          <a:p>
            <a:pPr algn="just">
              <a:lnSpc>
                <a:spcPct val="115000"/>
              </a:lnSpc>
              <a:spcAft>
                <a:spcPts val="1000"/>
              </a:spcAft>
            </a:pPr>
            <a:r>
              <a:rPr lang="ru-RU" sz="1200" dirty="0">
                <a:latin typeface="Times New Roman"/>
                <a:ea typeface="Times New Roman"/>
                <a:cs typeface="Times New Roman"/>
              </a:rPr>
              <a:t>Перейдём к основной теме лекции и поговорим более предметно.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Существует </a:t>
            </a:r>
            <a:r>
              <a:rPr lang="ru-RU" sz="1200" b="1" dirty="0">
                <a:latin typeface="Times New Roman"/>
                <a:ea typeface="Times New Roman"/>
                <a:cs typeface="Times New Roman"/>
              </a:rPr>
              <a:t>несколько способов создания комфортной здоровой психологической обстановки в семье</a:t>
            </a:r>
            <a:r>
              <a:rPr lang="ru-RU" sz="1200" dirty="0">
                <a:latin typeface="Times New Roman"/>
                <a:ea typeface="Times New Roman"/>
                <a:cs typeface="Times New Roman"/>
              </a:rPr>
              <a:t>. Конечно, не все представленные ниже способы легко воплощаются, но все они дают реальный результат.</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Общайтесь друг с другом</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Общение – основная человеческая потребность, особенно для родителей и детей. Если по каким-то причинам вы перестали общаться, возникают проблемы, нарастает непонимание, и в итоге Вы оказываетесь изолированным от своего ребёнка. Отсутствие общения с Вами заставляет его обращаться к другим людям, которые могли бы с ним поговорить. Помните об этом всегда и будьте готовы к общению со своим ребёнком.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Выслушивайте друг друга</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Умение слушать – основа эффективного общения, но делать это не так легко, как может показаться со стороны. Умение слушать означает:</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уделять внимание взглядам и чувствам Вашего ребёнка;</a:t>
            </a:r>
            <a:endParaRPr lang="ru-RU" sz="1050" dirty="0">
              <a:latin typeface="+mn-lt"/>
              <a:ea typeface="Times New Roman"/>
              <a:cs typeface="Times New Roman"/>
            </a:endParaRPr>
          </a:p>
          <a:p>
            <a:pPr marL="342900" lvl="0" indent="-342900" algn="just">
              <a:lnSpc>
                <a:spcPct val="115000"/>
              </a:lnSpc>
              <a:spcAft>
                <a:spcPts val="0"/>
              </a:spcAft>
              <a:buFont typeface="Symbol"/>
              <a:buChar char=""/>
            </a:pPr>
            <a:r>
              <a:rPr lang="ru-RU" sz="1200" dirty="0">
                <a:latin typeface="Times New Roman"/>
                <a:ea typeface="Times New Roman"/>
                <a:cs typeface="Times New Roman"/>
              </a:rPr>
              <a:t>выслушивать его точку зрения;</a:t>
            </a:r>
            <a:endParaRPr lang="ru-RU" sz="1050" dirty="0">
              <a:latin typeface="+mn-lt"/>
              <a:ea typeface="Times New Roman"/>
              <a:cs typeface="Times New Roman"/>
            </a:endParaRPr>
          </a:p>
          <a:p>
            <a:pPr marL="342900" lvl="0" indent="-342900" algn="just">
              <a:lnSpc>
                <a:spcPct val="115000"/>
              </a:lnSpc>
              <a:spcAft>
                <a:spcPts val="1000"/>
              </a:spcAft>
              <a:buFont typeface="Symbol"/>
              <a:buChar char=""/>
            </a:pPr>
            <a:r>
              <a:rPr lang="ru-RU" sz="1200" dirty="0">
                <a:latin typeface="Times New Roman"/>
                <a:ea typeface="Times New Roman"/>
                <a:cs typeface="Times New Roman"/>
              </a:rPr>
              <a:t>не настаивать, чтобы ребёнок понимал Ваши представления о чём-либо.</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Ставьте себя на место ребёнка</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Подростку часто кажется, что его проблемы никто и никогда не переживал. Было бы неплохо показать, что Вы осознаёте, насколько ему сложно.</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Расскажите ребёнку о своём опыте</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Очень часто ребёнку трудно представить, что Вы тоже были юны. Расскажите ему, что и перед Вами стояли проблемы выбора и принятия решения, помня, что </a:t>
            </a:r>
            <a:r>
              <a:rPr lang="ru-RU" sz="1200" b="1" dirty="0">
                <a:latin typeface="Times New Roman"/>
                <a:ea typeface="Times New Roman"/>
                <a:cs typeface="Times New Roman"/>
              </a:rPr>
              <a:t>не следует</a:t>
            </a:r>
            <a:r>
              <a:rPr lang="ru-RU" sz="1200" dirty="0">
                <a:latin typeface="Times New Roman"/>
                <a:ea typeface="Times New Roman"/>
                <a:cs typeface="Times New Roman"/>
              </a:rPr>
              <a:t> пересказывать длинные истории из Вашего детства, начинающиеся словами: «Когда я был(а) в твоём возрасте…»</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Объясните ребёнку, что в детстве Вы тоже делали ошибки. В сложных ситуациях очень помогает совместное обсуждение проблемных вопросов. Вспомните пословицу «Одна голова хорошо, а две лучше». Также, пусть ваш ребёнок знает, что и Вы хотели бы делиться с ним своими проблемами и заботами. Покажите ему, что Вы тоже человек, и ничто человеческое Вам не чуждо.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Будьте рядом</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К сожалению, Вы не можете всегда быть рядом со своим ребёнком. Вам нужно работать, да и отдыхать когда-то тоже надо. Ребёнок должен это понимать. Вы можете установить определённое время, когда можно собраться вместе и обсудить любые проблемы и заботы. Или договоритесь, что он может обратиться к Вам в любой момент, когда ему это действительно необходимо. Главное, чтобы ребёнок чувствовал, что Вам всегда интересно, что с ним происходит.</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Действуйте твёрдо и последовательно</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Быть твёрдым – это не значит быть агрессивным. Это значит быть уверенным, что Ваши взгляды и чувства известны, и Вы хотите, чтобы ребёнок их уважал. Будьте последовательны! Не меняйте своих решений, не обещайте того, чего Вы никогда не сделаете – это может подорвать доверие к Вам.</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Проводите время вместе</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Очень важно устраивать с ребёнком совместный досуг, вашу совместную деятельность. Это необязательно должно быть нечто особенное. Пусть это будет поход в кино, на стадион, просто совместный просмотр телевизора. Поддерживая его увлечения, вы делаете очень важный шаг в предупреждении употребления наркотиков.</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Дружите с друзьями ребёнка</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Очень часто ребёнок впервые пробует наркотик в кругу друзей. Порой компания оказывает огромное влияние на поступки Вашего ребёнка. Он может испытывать очень сильное давление со стороны сверстников и поддаваться чувству единения с толпой. Желательно, чтобы Вы знали друзей своего ребёнка, даже если считаете, что они ему не подходят.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Приглашайте их к себе домой, найдите место, где ваш ребёнок и его друзья могли бы встречаться. В этом случае Вы всегда сможете отслеживать, чем они занимаются.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Помните, что Ваш ребёнок уникален</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Любой ребёнок хочет чувствовать себя значимым, особенным и нужным. Вы можете помочь своему ребёнку развить положительные качества и в дальнейшем опираться на них. Когда ребёнок чувствует, что достиг чего-то, и Вы радуетесь его достижениям, повышается уровень его самооценки. А это, в свою очередь заставляет ребёнка заниматься более полезными и важными делами – поощряйте интересы и увлечения ребёнка, которые должны стать здоровой альтернативой употреблению наркотиков.</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b="1" dirty="0">
                <a:latin typeface="Times New Roman"/>
                <a:ea typeface="Times New Roman"/>
                <a:cs typeface="Times New Roman"/>
              </a:rPr>
              <a:t>Подавайте пример</a:t>
            </a:r>
            <a:endParaRPr lang="ru-RU" sz="1050" dirty="0">
              <a:latin typeface="+mn-lt"/>
              <a:ea typeface="Times New Roman"/>
              <a:cs typeface="Times New Roman"/>
            </a:endParaRPr>
          </a:p>
          <a:p>
            <a:r>
              <a:rPr lang="ru-RU" sz="1200" dirty="0">
                <a:latin typeface="Times New Roman"/>
                <a:ea typeface="Times New Roman"/>
              </a:rPr>
              <a:t>Алкоголь, табак и медицинские препараты используются многими людьми. Конечно, употребление любого из вышеуказанных веществ законно, но то, как и в каких количествах Вы их употребляете – уже другой вопрос. Здесь очень важен родительский пример, так как он сильнее всего действует на подростка. Подумайте о своём собственном отношении к табаку, алкоголю и лекарствам. Например, родительское пристрастие к алкоголю и декларируемый запрет на него для детей даёт повод обвинить Вас в неискренности, в «двойной морали». Помните, что Ваше употребление так называемых «разрешённых» </a:t>
            </a:r>
            <a:r>
              <a:rPr lang="ru-RU" sz="1200" dirty="0" err="1">
                <a:latin typeface="Times New Roman"/>
                <a:ea typeface="Times New Roman"/>
              </a:rPr>
              <a:t>психоактивных</a:t>
            </a:r>
            <a:r>
              <a:rPr lang="ru-RU" sz="1200" dirty="0">
                <a:latin typeface="Times New Roman"/>
                <a:ea typeface="Times New Roman"/>
              </a:rPr>
              <a:t> веществ открывает дверь детям и для «запрещённых».</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algn="just">
              <a:lnSpc>
                <a:spcPct val="115000"/>
              </a:lnSpc>
              <a:spcAft>
                <a:spcPts val="1000"/>
              </a:spcAft>
            </a:pPr>
            <a:r>
              <a:rPr lang="ru-RU" sz="1200" dirty="0">
                <a:latin typeface="Times New Roman"/>
                <a:ea typeface="Times New Roman"/>
                <a:cs typeface="Times New Roman"/>
              </a:rPr>
              <a:t>Если Ваш ребёнок начал употреблять наркотики, знайте, что вскоре у него могут появиться проблемы с правоохранительными органами, так как невозможно употреблять наркотики, не конфликтуя с законом. Большинство преступлений, за которые наркоманы попадают в тюрьму, вовсе не связаны с наркотиками напрямую. Это преступления имущественные (например, кража, мошенничество и т.д.), ведь употребление наркотиков требует денег и порой немалых.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За действия, связанные с незаконным оборотом наркотических средств, психотропных веществ или их аналогов, законодательством Российской Федерации </a:t>
            </a:r>
            <a:r>
              <a:rPr lang="ru-RU" sz="1200" b="1" dirty="0">
                <a:latin typeface="Times New Roman"/>
                <a:ea typeface="Times New Roman"/>
                <a:cs typeface="Times New Roman"/>
              </a:rPr>
              <a:t>предусмотрена административная и уголовная ответственность</a:t>
            </a:r>
            <a:r>
              <a:rPr lang="ru-RU" sz="1200" dirty="0">
                <a:latin typeface="Times New Roman"/>
                <a:ea typeface="Times New Roman"/>
                <a:cs typeface="Times New Roman"/>
              </a:rPr>
              <a:t>. </a:t>
            </a:r>
            <a:r>
              <a:rPr lang="ru-RU" sz="1200" b="1" dirty="0">
                <a:latin typeface="Times New Roman"/>
                <a:ea typeface="Times New Roman"/>
                <a:cs typeface="Times New Roman"/>
              </a:rPr>
              <a:t>Правовая</a:t>
            </a:r>
            <a:r>
              <a:rPr lang="ru-RU" sz="1200" dirty="0">
                <a:latin typeface="Times New Roman"/>
                <a:ea typeface="Times New Roman"/>
                <a:cs typeface="Times New Roman"/>
              </a:rPr>
              <a:t> ответственность наступает с </a:t>
            </a:r>
            <a:r>
              <a:rPr lang="ru-RU" sz="1200" b="1" dirty="0">
                <a:latin typeface="Times New Roman"/>
                <a:ea typeface="Times New Roman"/>
                <a:cs typeface="Times New Roman"/>
              </a:rPr>
              <a:t>16 лет</a:t>
            </a:r>
            <a:r>
              <a:rPr lang="ru-RU" sz="1200" dirty="0">
                <a:latin typeface="Times New Roman"/>
                <a:ea typeface="Times New Roman"/>
                <a:cs typeface="Times New Roman"/>
              </a:rPr>
              <a:t>, однако за хищение либо вымогательство наркотических средств или психотропных веществ </a:t>
            </a:r>
            <a:r>
              <a:rPr lang="ru-RU" sz="1200" b="1" dirty="0">
                <a:latin typeface="Times New Roman"/>
                <a:ea typeface="Times New Roman"/>
                <a:cs typeface="Times New Roman"/>
              </a:rPr>
              <a:t>уголовная</a:t>
            </a:r>
            <a:r>
              <a:rPr lang="ru-RU" sz="1200" dirty="0">
                <a:latin typeface="Times New Roman"/>
                <a:ea typeface="Times New Roman"/>
                <a:cs typeface="Times New Roman"/>
              </a:rPr>
              <a:t> ответственность наступает с </a:t>
            </a:r>
            <a:r>
              <a:rPr lang="ru-RU" sz="1200" b="1" dirty="0">
                <a:latin typeface="Times New Roman"/>
                <a:ea typeface="Times New Roman"/>
                <a:cs typeface="Times New Roman"/>
              </a:rPr>
              <a:t>14 лет</a:t>
            </a:r>
            <a:r>
              <a:rPr lang="ru-RU" sz="1200" dirty="0">
                <a:latin typeface="Times New Roman"/>
                <a:ea typeface="Times New Roman"/>
                <a:cs typeface="Times New Roman"/>
              </a:rPr>
              <a:t>. </a:t>
            </a:r>
            <a:endParaRPr lang="ru-RU" sz="1050" dirty="0">
              <a:latin typeface="+mn-lt"/>
              <a:ea typeface="Times New Roman"/>
              <a:cs typeface="Times New Roman"/>
            </a:endParaRPr>
          </a:p>
          <a:p>
            <a:pPr algn="just">
              <a:lnSpc>
                <a:spcPct val="115000"/>
              </a:lnSpc>
              <a:spcAft>
                <a:spcPts val="1000"/>
              </a:spcAft>
            </a:pPr>
            <a:r>
              <a:rPr lang="ru-RU" sz="1200" dirty="0">
                <a:latin typeface="Times New Roman"/>
                <a:ea typeface="Times New Roman"/>
                <a:cs typeface="Times New Roman"/>
              </a:rPr>
              <a:t>Согласно </a:t>
            </a:r>
            <a:r>
              <a:rPr lang="ru-RU" sz="1200" b="1" dirty="0">
                <a:latin typeface="Times New Roman"/>
                <a:ea typeface="Times New Roman"/>
                <a:cs typeface="Times New Roman"/>
              </a:rPr>
              <a:t>Кодексу РФ об административных правонарушениях</a:t>
            </a:r>
            <a:r>
              <a:rPr lang="ru-RU" sz="1200" dirty="0">
                <a:latin typeface="Times New Roman"/>
                <a:ea typeface="Times New Roman"/>
                <a:cs typeface="Times New Roman"/>
              </a:rPr>
              <a:t>, запрещается незаконный оборот наркотических средств, психотропных веществ или их аналогов без цели сбыта (при этом имеет значение вес наркотического средства или психотропного вещества, в случае, если он превышает определённый размер, то человек преследуется уже в </a:t>
            </a:r>
            <a:r>
              <a:rPr lang="ru-RU" sz="1200" b="1" dirty="0">
                <a:latin typeface="Times New Roman"/>
                <a:ea typeface="Times New Roman"/>
                <a:cs typeface="Times New Roman"/>
              </a:rPr>
              <a:t>уголовном</a:t>
            </a:r>
            <a:r>
              <a:rPr lang="ru-RU" sz="1200" dirty="0">
                <a:latin typeface="Times New Roman"/>
                <a:ea typeface="Times New Roman"/>
                <a:cs typeface="Times New Roman"/>
              </a:rPr>
              <a:t> порядке), потребление наркотических средств или психотропных веществ без назначения врача, а также пропаганда либо незаконная реклама наркотических средств, психотропных веществ или их </a:t>
            </a:r>
            <a:r>
              <a:rPr lang="ru-RU" sz="1200" dirty="0" err="1">
                <a:latin typeface="Times New Roman"/>
                <a:ea typeface="Times New Roman"/>
                <a:cs typeface="Times New Roman"/>
              </a:rPr>
              <a:t>прекурсоров</a:t>
            </a:r>
            <a:r>
              <a:rPr lang="ru-RU" sz="1200" dirty="0">
                <a:latin typeface="Times New Roman"/>
                <a:ea typeface="Times New Roman"/>
                <a:cs typeface="Times New Roman"/>
              </a:rPr>
              <a:t>. (</a:t>
            </a:r>
            <a:r>
              <a:rPr lang="ru-RU" sz="1200" i="1" dirty="0" err="1">
                <a:latin typeface="Times New Roman"/>
                <a:ea typeface="Times New Roman"/>
                <a:cs typeface="Times New Roman"/>
              </a:rPr>
              <a:t>Прекурсоры</a:t>
            </a:r>
            <a:r>
              <a:rPr lang="ru-RU" sz="1200" i="1" dirty="0">
                <a:latin typeface="Times New Roman"/>
                <a:ea typeface="Times New Roman"/>
                <a:cs typeface="Times New Roman"/>
              </a:rPr>
              <a:t> – вещества, часто используемые при производстве, изготовлении, переработке наркотических средств и психотропных веществ.</a:t>
            </a:r>
            <a:r>
              <a:rPr lang="ru-RU" sz="1200" dirty="0">
                <a:latin typeface="Times New Roman"/>
                <a:ea typeface="Times New Roman"/>
                <a:cs typeface="Times New Roman"/>
              </a:rPr>
              <a:t>)</a:t>
            </a:r>
            <a:endParaRPr lang="ru-RU" sz="1050" dirty="0">
              <a:latin typeface="+mn-lt"/>
              <a:ea typeface="Times New Roman"/>
              <a:cs typeface="Times New Roman"/>
            </a:endParaRPr>
          </a:p>
          <a:p>
            <a:pPr algn="just"/>
            <a:r>
              <a:rPr lang="ru-RU" sz="1200" dirty="0">
                <a:latin typeface="Times New Roman"/>
                <a:ea typeface="Times New Roman"/>
              </a:rPr>
              <a:t>В случае установления факта потребления наркотических средств или психотропных веществ без назначения врача, человек становится на учёт в учреждении, оказывающем специализированную медицинскую помощь.</a:t>
            </a:r>
            <a:endParaRPr lang="ru-RU" dirty="0"/>
          </a:p>
        </p:txBody>
      </p:sp>
      <p:sp>
        <p:nvSpPr>
          <p:cNvPr id="4" name="Номер слайда 3"/>
          <p:cNvSpPr>
            <a:spLocks noGrp="1"/>
          </p:cNvSpPr>
          <p:nvPr>
            <p:ph type="sldNum" sz="quarter" idx="10"/>
          </p:nvPr>
        </p:nvSpPr>
        <p:spPr/>
        <p:txBody>
          <a:bodyPr/>
          <a:lstStyle/>
          <a:p>
            <a:fld id="{386C000C-2E74-4BDF-8CAD-2A20556E46AA}"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dirty="0"/>
              <a:t>Образец заголовка</a:t>
            </a:r>
            <a:endParaRPr kumimoji="0" lang="en-US" dirty="0"/>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16.01.2025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a:prstGeom prst="rect">
            <a:avLst/>
          </a:prstGeo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6948264" y="5468112"/>
            <a:ext cx="609600" cy="521208"/>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6948264" y="5468112"/>
            <a:ext cx="609600" cy="521208"/>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lgn="ctr">
              <a:defRPr sz="3600" b="1">
                <a:solidFill>
                  <a:schemeClr val="accent3"/>
                </a:solidFill>
                <a:latin typeface="Cambria" panose="02040503050406030204" pitchFamily="18" charset="0"/>
                <a:ea typeface="Tahoma" panose="020B0604030504040204" pitchFamily="34" charset="0"/>
                <a:cs typeface="Tahoma" panose="020B0604030504040204" pitchFamily="34" charset="0"/>
              </a:defRPr>
            </a:lvl1pPr>
          </a:lstStyle>
          <a:p>
            <a:r>
              <a:rPr kumimoji="0" lang="ru-RU" dirty="0"/>
              <a:t>Образец заголовка</a:t>
            </a:r>
            <a:endParaRPr kumimoji="0" lang="en-US" dirty="0"/>
          </a:p>
        </p:txBody>
      </p:sp>
      <p:sp>
        <p:nvSpPr>
          <p:cNvPr id="8" name="Объект 7"/>
          <p:cNvSpPr>
            <a:spLocks noGrp="1"/>
          </p:cNvSpPr>
          <p:nvPr>
            <p:ph sz="quarter" idx="1"/>
          </p:nvPr>
        </p:nvSpPr>
        <p:spPr>
          <a:xfrm>
            <a:off x="457200" y="1600200"/>
            <a:ext cx="7467600" cy="487375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ru-RU" dirty="0"/>
              <a:t>Образец текста</a:t>
            </a:r>
          </a:p>
          <a:p>
            <a:pPr lvl="1" eaLnBrk="1" latinLnBrk="0" hangingPunct="1"/>
            <a:r>
              <a:rPr lang="ru-RU" dirty="0"/>
              <a:t>Второй уровень</a:t>
            </a:r>
          </a:p>
          <a:p>
            <a:pPr lvl="2" eaLnBrk="1" latinLnBrk="0" hangingPunct="1"/>
            <a:r>
              <a:rPr lang="ru-RU" dirty="0"/>
              <a:t>Третий уровень</a:t>
            </a:r>
          </a:p>
          <a:p>
            <a:pPr lvl="3" eaLnBrk="1" latinLnBrk="0" hangingPunct="1"/>
            <a:r>
              <a:rPr lang="ru-RU" dirty="0"/>
              <a:t>Четвертый уровень</a:t>
            </a:r>
          </a:p>
          <a:p>
            <a:pPr lvl="4" eaLnBrk="1" latinLnBrk="0" hangingPunct="1"/>
            <a:r>
              <a:rPr lang="ru-RU" dirty="0"/>
              <a:t>Пятый уровень</a:t>
            </a:r>
            <a:endParaRPr kumimoji="0" lang="en-US" dirty="0"/>
          </a:p>
        </p:txBody>
      </p:sp>
      <p:sp>
        <p:nvSpPr>
          <p:cNvPr id="7" name="Дата 6"/>
          <p:cNvSpPr>
            <a:spLocks noGrp="1"/>
          </p:cNvSpPr>
          <p:nvPr>
            <p:ph type="dt" sz="half" idx="14"/>
          </p:nvPr>
        </p:nvSpPr>
        <p:spPr/>
        <p:txBody>
          <a:bodyPr rtlCol="0"/>
          <a:lstStyle/>
          <a:p>
            <a:fld id="{5B106E36-FD25-4E2D-B0AA-010F637433A0}" type="datetimeFigureOut">
              <a:rPr lang="ru-RU" smtClean="0"/>
              <a:pPr/>
              <a:t>16.01.2025</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16.01.2025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a:prstGeom prst="rect">
            <a:avLst/>
          </a:prstGeo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948264" y="5468112"/>
            <a:ext cx="609600" cy="521208"/>
          </a:xfrm>
          <a:prstGeom prst="rect">
            <a:avLst/>
          </a:prstGeom>
        </p:spPr>
        <p:txBody>
          <a:bodyPr/>
          <a:lstStyle/>
          <a:p>
            <a:fld id="{725C68B6-61C2-468F-89AB-4B9F7531AA68}"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16.01.2025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a:xfrm>
            <a:off x="6948264" y="5468112"/>
            <a:ext cx="609600" cy="521208"/>
          </a:xfrm>
          <a:prstGeom prst="rect">
            <a:avLst/>
          </a:prstGeom>
        </p:spPr>
        <p:txBody>
          <a:bodyPr/>
          <a:lstStyle/>
          <a:p>
            <a:fld id="{725C68B6-61C2-468F-89AB-4B9F7531AA68}"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16.01.2025</a:t>
            </a:fld>
            <a:endParaRPr lang="ru-RU"/>
          </a:p>
        </p:txBody>
      </p:sp>
      <p:sp>
        <p:nvSpPr>
          <p:cNvPr id="7" name="Номер слайда 6"/>
          <p:cNvSpPr>
            <a:spLocks noGrp="1"/>
          </p:cNvSpPr>
          <p:nvPr>
            <p:ph type="sldNum" sz="quarter" idx="11"/>
          </p:nvPr>
        </p:nvSpPr>
        <p:spPr>
          <a:xfrm>
            <a:off x="6948264" y="5468112"/>
            <a:ext cx="609600" cy="521208"/>
          </a:xfrm>
          <a:prstGeom prst="rect">
            <a:avLst/>
          </a:prstGeom>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6948264" y="5468112"/>
            <a:ext cx="609600" cy="521208"/>
          </a:xfrm>
          <a:prstGeom prst="rect">
            <a:avLst/>
          </a:prstGeo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16.01.2025</a:t>
            </a:fld>
            <a:endParaRPr lang="ru-RU"/>
          </a:p>
        </p:txBody>
      </p:sp>
      <p:sp>
        <p:nvSpPr>
          <p:cNvPr id="22" name="Номер слайда 21"/>
          <p:cNvSpPr>
            <a:spLocks noGrp="1"/>
          </p:cNvSpPr>
          <p:nvPr>
            <p:ph type="sldNum" sz="quarter" idx="15"/>
          </p:nvPr>
        </p:nvSpPr>
        <p:spPr>
          <a:xfrm>
            <a:off x="6948264" y="5468112"/>
            <a:ext cx="609600" cy="521208"/>
          </a:xfrm>
          <a:prstGeom prst="rect">
            <a:avLst/>
          </a:prstGeom>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16.01.2025</a:t>
            </a:fld>
            <a:endParaRPr lang="ru-RU"/>
          </a:p>
        </p:txBody>
      </p:sp>
      <p:sp>
        <p:nvSpPr>
          <p:cNvPr id="18" name="Номер слайда 17"/>
          <p:cNvSpPr>
            <a:spLocks noGrp="1"/>
          </p:cNvSpPr>
          <p:nvPr>
            <p:ph type="sldNum" sz="quarter" idx="11"/>
          </p:nvPr>
        </p:nvSpPr>
        <p:spPr>
          <a:xfrm>
            <a:off x="6948264" y="5468112"/>
            <a:ext cx="609600" cy="521208"/>
          </a:xfrm>
          <a:prstGeom prst="rect">
            <a:avLst/>
          </a:prstGeom>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539552" y="332656"/>
            <a:ext cx="7467600" cy="638944"/>
          </a:xfrm>
          <a:prstGeom prst="rect">
            <a:avLst/>
          </a:prstGeom>
        </p:spPr>
        <p:txBody>
          <a:bodyPr vert="horz" anchor="b">
            <a:normAutofit/>
          </a:bodyPr>
          <a:lstStyle/>
          <a:p>
            <a:r>
              <a:rPr kumimoji="0" lang="ru-RU" dirty="0"/>
              <a:t>Образец заголовка</a:t>
            </a:r>
            <a:endParaRPr kumimoji="0" lang="en-US" dirty="0"/>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dirty="0"/>
              <a:t>Образец текста</a:t>
            </a:r>
          </a:p>
          <a:p>
            <a:pPr lvl="1" eaLnBrk="1" latinLnBrk="0" hangingPunct="1"/>
            <a:r>
              <a:rPr kumimoji="0" lang="ru-RU" dirty="0"/>
              <a:t>Второй уровень</a:t>
            </a:r>
          </a:p>
          <a:p>
            <a:pPr lvl="2" eaLnBrk="1" latinLnBrk="0" hangingPunct="1"/>
            <a:r>
              <a:rPr kumimoji="0" lang="ru-RU" dirty="0"/>
              <a:t>Третий уровень</a:t>
            </a:r>
          </a:p>
          <a:p>
            <a:pPr lvl="3" eaLnBrk="1" latinLnBrk="0" hangingPunct="1"/>
            <a:r>
              <a:rPr kumimoji="0" lang="ru-RU" dirty="0"/>
              <a:t>Четвертый уровень</a:t>
            </a:r>
          </a:p>
          <a:p>
            <a:pPr lvl="4" eaLnBrk="1" latinLnBrk="0" hangingPunct="1"/>
            <a:r>
              <a:rPr kumimoji="0" lang="ru-RU" dirty="0"/>
              <a:t>Пятый уровень</a:t>
            </a:r>
            <a:endParaRPr kumimoji="0" lang="en-US" dirty="0"/>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16.01.2025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600" b="1" kern="1200" cap="small" baseline="0">
          <a:solidFill>
            <a:schemeClr val="accent3">
              <a:lumMod val="50000"/>
            </a:schemeClr>
          </a:solidFill>
          <a:latin typeface="a_AntiqueTrady" pitchFamily="18" charset="-52"/>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1720" y="620688"/>
            <a:ext cx="6408712" cy="4248472"/>
          </a:xfrm>
        </p:spPr>
        <p:txBody>
          <a:bodyPr>
            <a:noAutofit/>
          </a:bodyPr>
          <a:lstStyle/>
          <a:p>
            <a:pPr algn="l">
              <a:lnSpc>
                <a:spcPct val="120000"/>
              </a:lnSpc>
            </a:pPr>
            <a:r>
              <a:rPr lang="ru-RU" sz="4600" dirty="0">
                <a:solidFill>
                  <a:schemeClr val="accent3"/>
                </a:solidFill>
                <a:latin typeface="Cambria" panose="02040503050406030204" pitchFamily="18" charset="0"/>
                <a:ea typeface="Tahoma" panose="020B0604030504040204" pitchFamily="34" charset="0"/>
                <a:cs typeface="Tahoma" panose="020B0604030504040204" pitchFamily="34" charset="0"/>
              </a:rPr>
              <a:t>Как уберечь ребёнка </a:t>
            </a:r>
            <a:br>
              <a:rPr lang="ru-RU" sz="4600" dirty="0">
                <a:solidFill>
                  <a:schemeClr val="accent3"/>
                </a:solidFill>
                <a:latin typeface="Cambria" panose="02040503050406030204" pitchFamily="18" charset="0"/>
                <a:ea typeface="Tahoma" panose="020B0604030504040204" pitchFamily="34" charset="0"/>
                <a:cs typeface="Tahoma" panose="020B0604030504040204" pitchFamily="34" charset="0"/>
              </a:rPr>
            </a:br>
            <a:r>
              <a:rPr lang="ru-RU" sz="4600" dirty="0">
                <a:solidFill>
                  <a:schemeClr val="accent3"/>
                </a:solidFill>
                <a:latin typeface="Cambria" panose="02040503050406030204" pitchFamily="18" charset="0"/>
                <a:ea typeface="Tahoma" panose="020B0604030504040204" pitchFamily="34" charset="0"/>
                <a:cs typeface="Tahoma" panose="020B0604030504040204" pitchFamily="34" charset="0"/>
              </a:rPr>
              <a:t>от потребления </a:t>
            </a:r>
            <a:br>
              <a:rPr lang="ru-RU" sz="4600" dirty="0">
                <a:solidFill>
                  <a:schemeClr val="accent3"/>
                </a:solidFill>
                <a:latin typeface="Cambria" panose="02040503050406030204" pitchFamily="18" charset="0"/>
                <a:ea typeface="Tahoma" panose="020B0604030504040204" pitchFamily="34" charset="0"/>
                <a:cs typeface="Tahoma" panose="020B0604030504040204" pitchFamily="34" charset="0"/>
              </a:rPr>
            </a:br>
            <a:r>
              <a:rPr lang="ru-RU" sz="4600" dirty="0">
                <a:solidFill>
                  <a:schemeClr val="accent3"/>
                </a:solidFill>
                <a:latin typeface="Cambria" panose="02040503050406030204" pitchFamily="18" charset="0"/>
                <a:ea typeface="Tahoma" panose="020B0604030504040204" pitchFamily="34" charset="0"/>
                <a:cs typeface="Tahoma" panose="020B0604030504040204" pitchFamily="34" charset="0"/>
              </a:rPr>
              <a:t>наркотиков</a:t>
            </a:r>
            <a:br>
              <a:rPr lang="ru-RU" sz="4600" dirty="0">
                <a:solidFill>
                  <a:schemeClr val="accent3"/>
                </a:solidFill>
                <a:latin typeface="Cambria" panose="02040503050406030204" pitchFamily="18" charset="0"/>
                <a:ea typeface="Tahoma" panose="020B0604030504040204" pitchFamily="34" charset="0"/>
                <a:cs typeface="Tahoma" panose="020B0604030504040204" pitchFamily="34" charset="0"/>
              </a:rPr>
            </a:br>
            <a:endParaRPr lang="ru-RU" sz="4600" dirty="0">
              <a:solidFill>
                <a:schemeClr val="accent3"/>
              </a:solidFill>
              <a:latin typeface="Cambria" panose="02040503050406030204" pitchFamily="18" charset="0"/>
              <a:ea typeface="Tahoma" panose="020B0604030504040204" pitchFamily="34" charset="0"/>
              <a:cs typeface="Tahoma" panose="020B0604030504040204" pitchFamily="34" charset="0"/>
            </a:endParaRPr>
          </a:p>
        </p:txBody>
      </p:sp>
      <p:pic>
        <p:nvPicPr>
          <p:cNvPr id="2052" name="Picture 4" descr="C:\Users\интант\Downloads\282d68b7a20df61f6f7fe706143da5ec.jpeg"/>
          <p:cNvPicPr>
            <a:picLocks noChangeAspect="1" noChangeArrowheads="1"/>
          </p:cNvPicPr>
          <p:nvPr/>
        </p:nvPicPr>
        <p:blipFill>
          <a:blip r:embed="rId3" cstate="print"/>
          <a:srcRect/>
          <a:stretch>
            <a:fillRect/>
          </a:stretch>
        </p:blipFill>
        <p:spPr bwMode="auto">
          <a:xfrm>
            <a:off x="5940152" y="3933056"/>
            <a:ext cx="2773091" cy="194978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38170" y="116632"/>
            <a:ext cx="8582302" cy="796950"/>
          </a:xfrm>
        </p:spPr>
        <p:txBody>
          <a:bodyPr>
            <a:noAutofit/>
          </a:bodyPr>
          <a:lstStyle/>
          <a:p>
            <a:r>
              <a:rPr lang="ru-RU" dirty="0"/>
              <a:t>Административные правонарушения</a:t>
            </a:r>
          </a:p>
        </p:txBody>
      </p:sp>
      <p:sp>
        <p:nvSpPr>
          <p:cNvPr id="5" name="Содержимое 4"/>
          <p:cNvSpPr>
            <a:spLocks noGrp="1"/>
          </p:cNvSpPr>
          <p:nvPr>
            <p:ph sz="quarter" idx="1"/>
          </p:nvPr>
        </p:nvSpPr>
        <p:spPr>
          <a:xfrm>
            <a:off x="251520" y="1196752"/>
            <a:ext cx="8352928" cy="4873752"/>
          </a:xfrm>
        </p:spPr>
        <p:txBody>
          <a:bodyPr>
            <a:normAutofit/>
          </a:bodyPr>
          <a:lstStyle/>
          <a:p>
            <a:pPr algn="just"/>
            <a:r>
              <a:rPr lang="ru-RU" sz="2200" b="1" dirty="0">
                <a:solidFill>
                  <a:srgbClr val="C00000"/>
                </a:solidFill>
              </a:rPr>
              <a:t>Ст. 6.8, 6.9 </a:t>
            </a:r>
            <a:r>
              <a:rPr lang="ru-RU" sz="2200" dirty="0"/>
              <a:t>Кодекса Российской Федерации об Административных правонарушениях: </a:t>
            </a:r>
            <a:r>
              <a:rPr lang="ru-RU" sz="2200" b="1" dirty="0"/>
              <a:t>Употребление, приобретение, хранение наркотиков в малых размерах:</a:t>
            </a:r>
          </a:p>
          <a:p>
            <a:pPr>
              <a:buNone/>
            </a:pPr>
            <a:endParaRPr lang="ru-RU" sz="2400" dirty="0"/>
          </a:p>
          <a:p>
            <a:pPr>
              <a:buNone/>
            </a:pPr>
            <a:endParaRPr lang="ru-RU" sz="2400" dirty="0"/>
          </a:p>
          <a:p>
            <a:pPr>
              <a:buNone/>
            </a:pPr>
            <a:endParaRPr lang="ru-RU" sz="2400" dirty="0"/>
          </a:p>
          <a:p>
            <a:pPr marL="268288" indent="0" algn="just">
              <a:buNone/>
            </a:pPr>
            <a:r>
              <a:rPr lang="ru-RU" sz="2200" dirty="0"/>
              <a:t>То же действие, совершённое </a:t>
            </a:r>
            <a:r>
              <a:rPr lang="ru-RU" sz="2200" b="1" dirty="0"/>
              <a:t>иностранным гражданином </a:t>
            </a:r>
            <a:r>
              <a:rPr lang="ru-RU" sz="2200" dirty="0"/>
              <a:t>или </a:t>
            </a:r>
            <a:r>
              <a:rPr lang="ru-RU" sz="2200" b="1" dirty="0"/>
              <a:t>лицом без гражданства</a:t>
            </a:r>
            <a:r>
              <a:rPr lang="ru-RU" sz="2200" dirty="0"/>
              <a:t> влечёт наказания:</a:t>
            </a:r>
          </a:p>
          <a:p>
            <a:pPr>
              <a:buNone/>
            </a:pPr>
            <a:endParaRPr lang="ru-RU" dirty="0"/>
          </a:p>
        </p:txBody>
      </p:sp>
      <p:sp>
        <p:nvSpPr>
          <p:cNvPr id="7" name="Скругленный прямоугольник 6"/>
          <p:cNvSpPr/>
          <p:nvPr/>
        </p:nvSpPr>
        <p:spPr>
          <a:xfrm>
            <a:off x="567482" y="2499736"/>
            <a:ext cx="7862170" cy="857256"/>
          </a:xfrm>
          <a:prstGeom prst="roundRect">
            <a:avLst/>
          </a:prstGeom>
          <a:solidFill>
            <a:srgbClr val="F38989"/>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8" name="TextBox 7"/>
          <p:cNvSpPr txBox="1"/>
          <p:nvPr/>
        </p:nvSpPr>
        <p:spPr>
          <a:xfrm>
            <a:off x="775349" y="2743698"/>
            <a:ext cx="7500990" cy="430887"/>
          </a:xfrm>
          <a:prstGeom prst="rect">
            <a:avLst/>
          </a:prstGeom>
          <a:noFill/>
        </p:spPr>
        <p:txBody>
          <a:bodyPr wrap="square" rtlCol="0">
            <a:spAutoFit/>
          </a:bodyPr>
          <a:lstStyle/>
          <a:p>
            <a:pPr algn="ctr"/>
            <a:r>
              <a:rPr lang="ru-RU" sz="2200" b="1" dirty="0">
                <a:solidFill>
                  <a:schemeClr val="bg1"/>
                </a:solidFill>
              </a:rPr>
              <a:t>ШТРАФ 4-5 ТЫС. РУБЛЕЙ ИЛИ АРЕСТ ДО 15 СУТОК</a:t>
            </a:r>
          </a:p>
        </p:txBody>
      </p:sp>
      <p:sp>
        <p:nvSpPr>
          <p:cNvPr id="9" name="Скругленный прямоугольник 8"/>
          <p:cNvSpPr/>
          <p:nvPr/>
        </p:nvSpPr>
        <p:spPr>
          <a:xfrm>
            <a:off x="611560" y="4509120"/>
            <a:ext cx="3168352" cy="500066"/>
          </a:xfrm>
          <a:prstGeom prst="roundRect">
            <a:avLst/>
          </a:prstGeom>
          <a:solidFill>
            <a:srgbClr val="F38989"/>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4946026" y="4509120"/>
            <a:ext cx="3483626" cy="500066"/>
          </a:xfrm>
          <a:prstGeom prst="roundRect">
            <a:avLst/>
          </a:prstGeom>
          <a:solidFill>
            <a:srgbClr val="F38989"/>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1" name="Стрелка вниз 10"/>
          <p:cNvSpPr/>
          <p:nvPr/>
        </p:nvSpPr>
        <p:spPr>
          <a:xfrm>
            <a:off x="1995102" y="5193226"/>
            <a:ext cx="357190" cy="571504"/>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2" name="Стрелка вниз 11"/>
          <p:cNvSpPr/>
          <p:nvPr/>
        </p:nvSpPr>
        <p:spPr>
          <a:xfrm>
            <a:off x="6520411" y="5159555"/>
            <a:ext cx="357190" cy="549780"/>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3" name="Скругленный прямоугольник 12"/>
          <p:cNvSpPr/>
          <p:nvPr/>
        </p:nvSpPr>
        <p:spPr>
          <a:xfrm>
            <a:off x="611560" y="5857892"/>
            <a:ext cx="7818092" cy="714380"/>
          </a:xfrm>
          <a:prstGeom prst="roundRect">
            <a:avLst/>
          </a:prstGeom>
          <a:solidFill>
            <a:srgbClr val="F38989"/>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14" name="TextBox 13"/>
          <p:cNvSpPr txBox="1"/>
          <p:nvPr/>
        </p:nvSpPr>
        <p:spPr>
          <a:xfrm>
            <a:off x="3995936" y="4581128"/>
            <a:ext cx="642942" cy="369332"/>
          </a:xfrm>
          <a:prstGeom prst="rect">
            <a:avLst/>
          </a:prstGeom>
          <a:noFill/>
        </p:spPr>
        <p:txBody>
          <a:bodyPr wrap="square" rtlCol="0">
            <a:spAutoFit/>
          </a:bodyPr>
          <a:lstStyle/>
          <a:p>
            <a:r>
              <a:rPr lang="ru-RU" dirty="0"/>
              <a:t>ИЛИ</a:t>
            </a:r>
          </a:p>
        </p:txBody>
      </p:sp>
      <p:sp>
        <p:nvSpPr>
          <p:cNvPr id="15" name="TextBox 14"/>
          <p:cNvSpPr txBox="1"/>
          <p:nvPr/>
        </p:nvSpPr>
        <p:spPr>
          <a:xfrm>
            <a:off x="611560" y="4571836"/>
            <a:ext cx="3286148" cy="369332"/>
          </a:xfrm>
          <a:prstGeom prst="rect">
            <a:avLst/>
          </a:prstGeom>
          <a:noFill/>
        </p:spPr>
        <p:txBody>
          <a:bodyPr wrap="square" rtlCol="0">
            <a:spAutoFit/>
          </a:bodyPr>
          <a:lstStyle/>
          <a:p>
            <a:pPr algn="ctr"/>
            <a:r>
              <a:rPr lang="ru-RU" b="1" dirty="0">
                <a:solidFill>
                  <a:schemeClr val="bg1"/>
                </a:solidFill>
              </a:rPr>
              <a:t>ШТРАФ ОТ 4000 ДО 5000</a:t>
            </a:r>
          </a:p>
        </p:txBody>
      </p:sp>
      <p:sp>
        <p:nvSpPr>
          <p:cNvPr id="16" name="TextBox 15"/>
          <p:cNvSpPr txBox="1"/>
          <p:nvPr/>
        </p:nvSpPr>
        <p:spPr>
          <a:xfrm>
            <a:off x="4932040" y="4581128"/>
            <a:ext cx="3429024" cy="369332"/>
          </a:xfrm>
          <a:prstGeom prst="rect">
            <a:avLst/>
          </a:prstGeom>
          <a:noFill/>
        </p:spPr>
        <p:txBody>
          <a:bodyPr wrap="square" rtlCol="0">
            <a:spAutoFit/>
          </a:bodyPr>
          <a:lstStyle/>
          <a:p>
            <a:pPr algn="ctr"/>
            <a:r>
              <a:rPr lang="ru-RU" b="1" dirty="0">
                <a:solidFill>
                  <a:schemeClr val="bg1"/>
                </a:solidFill>
              </a:rPr>
              <a:t>АРЕСТ ДО 15 СУТОК</a:t>
            </a:r>
          </a:p>
        </p:txBody>
      </p:sp>
      <p:sp>
        <p:nvSpPr>
          <p:cNvPr id="17" name="TextBox 16"/>
          <p:cNvSpPr txBox="1"/>
          <p:nvPr/>
        </p:nvSpPr>
        <p:spPr>
          <a:xfrm>
            <a:off x="539552" y="6021288"/>
            <a:ext cx="7929618" cy="400110"/>
          </a:xfrm>
          <a:prstGeom prst="rect">
            <a:avLst/>
          </a:prstGeom>
          <a:noFill/>
        </p:spPr>
        <p:txBody>
          <a:bodyPr wrap="square" rtlCol="0">
            <a:spAutoFit/>
          </a:bodyPr>
          <a:lstStyle/>
          <a:p>
            <a:pPr algn="ctr"/>
            <a:r>
              <a:rPr lang="ru-RU" b="1" dirty="0">
                <a:solidFill>
                  <a:schemeClr val="bg1"/>
                </a:solidFill>
              </a:rPr>
              <a:t>ВЫДВОРЕНИЕ ЗА </a:t>
            </a:r>
            <a:r>
              <a:rPr lang="ru-RU" sz="2000" b="1" dirty="0">
                <a:solidFill>
                  <a:schemeClr val="bg1"/>
                </a:solidFill>
              </a:rPr>
              <a:t>ПРЕДЕЛЫ</a:t>
            </a:r>
            <a:r>
              <a:rPr lang="ru-RU" b="1" dirty="0">
                <a:solidFill>
                  <a:schemeClr val="bg1"/>
                </a:solidFill>
              </a:rPr>
              <a:t> РОССИЙСКОЙ ФЕДЕРАЦИИ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7467600" cy="638944"/>
          </a:xfrm>
        </p:spPr>
        <p:txBody>
          <a:bodyPr>
            <a:noAutofit/>
          </a:bodyPr>
          <a:lstStyle/>
          <a:p>
            <a:r>
              <a:rPr lang="ru-RU" dirty="0"/>
              <a:t>Уголовные правонарушения</a:t>
            </a:r>
          </a:p>
        </p:txBody>
      </p:sp>
      <p:sp>
        <p:nvSpPr>
          <p:cNvPr id="3" name="Содержимое 2"/>
          <p:cNvSpPr>
            <a:spLocks noGrp="1"/>
          </p:cNvSpPr>
          <p:nvPr>
            <p:ph sz="quarter" idx="1"/>
          </p:nvPr>
        </p:nvSpPr>
        <p:spPr>
          <a:xfrm>
            <a:off x="457200" y="1268760"/>
            <a:ext cx="8003232" cy="5112568"/>
          </a:xfrm>
        </p:spPr>
        <p:txBody>
          <a:bodyPr>
            <a:normAutofit lnSpcReduction="10000"/>
          </a:bodyPr>
          <a:lstStyle/>
          <a:p>
            <a:pPr marL="0" indent="0" algn="just">
              <a:buNone/>
            </a:pPr>
            <a:r>
              <a:rPr lang="ru-RU" b="1" dirty="0">
                <a:solidFill>
                  <a:srgbClr val="C00000"/>
                </a:solidFill>
              </a:rPr>
              <a:t>Ст. 228 УК РФ</a:t>
            </a:r>
            <a:r>
              <a:rPr lang="ru-RU" dirty="0">
                <a:solidFill>
                  <a:srgbClr val="C00000"/>
                </a:solidFill>
              </a:rPr>
              <a:t>. </a:t>
            </a:r>
            <a:r>
              <a:rPr lang="ru-RU" b="1" dirty="0"/>
              <a:t>Приобретение, хранение, изготовление наркотиков:</a:t>
            </a:r>
          </a:p>
          <a:p>
            <a:pPr marL="361950" lvl="0" indent="-361950" algn="just"/>
            <a:r>
              <a:rPr lang="ru-RU" dirty="0"/>
              <a:t>в значительном размере: до </a:t>
            </a:r>
            <a:r>
              <a:rPr lang="ru-RU" b="1" dirty="0"/>
              <a:t>3</a:t>
            </a:r>
            <a:r>
              <a:rPr lang="ru-RU" dirty="0"/>
              <a:t> лет лишения свободы;</a:t>
            </a:r>
          </a:p>
          <a:p>
            <a:pPr marL="361950" indent="-361950" algn="ctr">
              <a:buNone/>
            </a:pPr>
            <a:r>
              <a:rPr lang="ru-RU" u="sng" dirty="0"/>
              <a:t>со штрафом до </a:t>
            </a:r>
            <a:r>
              <a:rPr lang="ru-RU" b="1" u="sng" dirty="0"/>
              <a:t>500</a:t>
            </a:r>
            <a:r>
              <a:rPr lang="ru-RU" u="sng" dirty="0"/>
              <a:t> тыс. рублей:</a:t>
            </a:r>
            <a:endParaRPr lang="ru-RU" dirty="0"/>
          </a:p>
          <a:p>
            <a:pPr marL="361950" lvl="0" indent="-361950" algn="just"/>
            <a:r>
              <a:rPr lang="ru-RU" dirty="0"/>
              <a:t>в крупном размере: от </a:t>
            </a:r>
            <a:r>
              <a:rPr lang="ru-RU" b="1" dirty="0"/>
              <a:t>3</a:t>
            </a:r>
            <a:r>
              <a:rPr lang="ru-RU" dirty="0"/>
              <a:t> до </a:t>
            </a:r>
            <a:r>
              <a:rPr lang="ru-RU" b="1" dirty="0"/>
              <a:t>10</a:t>
            </a:r>
            <a:r>
              <a:rPr lang="ru-RU" dirty="0"/>
              <a:t> лет лишения свободы;</a:t>
            </a:r>
          </a:p>
          <a:p>
            <a:pPr marL="361950" lvl="0" indent="-361950" algn="just"/>
            <a:r>
              <a:rPr lang="ru-RU" dirty="0"/>
              <a:t>в особо крупном размере: от </a:t>
            </a:r>
            <a:r>
              <a:rPr lang="ru-RU" b="1" dirty="0"/>
              <a:t>10</a:t>
            </a:r>
            <a:r>
              <a:rPr lang="ru-RU" dirty="0"/>
              <a:t> до </a:t>
            </a:r>
            <a:r>
              <a:rPr lang="ru-RU" b="1" dirty="0"/>
              <a:t>15</a:t>
            </a:r>
            <a:r>
              <a:rPr lang="ru-RU" dirty="0"/>
              <a:t> лет лишения свободы.</a:t>
            </a:r>
          </a:p>
          <a:p>
            <a:pPr lvl="0" algn="just">
              <a:buNone/>
            </a:pPr>
            <a:endParaRPr lang="ru-RU" dirty="0"/>
          </a:p>
          <a:p>
            <a:pPr algn="just">
              <a:buNone/>
            </a:pPr>
            <a:r>
              <a:rPr lang="ru-RU" b="1" dirty="0">
                <a:solidFill>
                  <a:srgbClr val="C00000"/>
                </a:solidFill>
              </a:rPr>
              <a:t>Ст. 231 УК РФ</a:t>
            </a:r>
            <a:r>
              <a:rPr lang="ru-RU" dirty="0">
                <a:solidFill>
                  <a:srgbClr val="C00000"/>
                </a:solidFill>
              </a:rPr>
              <a:t>. </a:t>
            </a:r>
            <a:r>
              <a:rPr lang="ru-RU" b="1" dirty="0"/>
              <a:t>Выращивание </a:t>
            </a:r>
            <a:r>
              <a:rPr lang="ru-RU" b="1" dirty="0" err="1"/>
              <a:t>наркосодержащих</a:t>
            </a:r>
            <a:r>
              <a:rPr lang="ru-RU" b="1" dirty="0"/>
              <a:t> растений:</a:t>
            </a:r>
          </a:p>
          <a:p>
            <a:pPr marL="361950" lvl="0" indent="-361950" algn="just"/>
            <a:r>
              <a:rPr lang="ru-RU" dirty="0"/>
              <a:t>в крупном размере: до </a:t>
            </a:r>
            <a:r>
              <a:rPr lang="ru-RU" b="1" dirty="0"/>
              <a:t>2</a:t>
            </a:r>
            <a:r>
              <a:rPr lang="ru-RU" dirty="0"/>
              <a:t> лет лишения свободы;</a:t>
            </a:r>
          </a:p>
          <a:p>
            <a:pPr marL="361950" indent="-361950" algn="ctr">
              <a:buNone/>
            </a:pPr>
            <a:r>
              <a:rPr lang="ru-RU" u="sng" dirty="0"/>
              <a:t>со штрафом до </a:t>
            </a:r>
            <a:r>
              <a:rPr lang="ru-RU" b="1" u="sng" dirty="0"/>
              <a:t>300</a:t>
            </a:r>
            <a:r>
              <a:rPr lang="ru-RU" u="sng" dirty="0"/>
              <a:t> тыс. рублей:</a:t>
            </a:r>
            <a:endParaRPr lang="ru-RU" dirty="0"/>
          </a:p>
          <a:p>
            <a:pPr marL="361950" indent="-361950" algn="just"/>
            <a:r>
              <a:rPr lang="ru-RU" dirty="0"/>
              <a:t>в особо крупном размере: до </a:t>
            </a:r>
            <a:r>
              <a:rPr lang="ru-RU" b="1" dirty="0"/>
              <a:t>8</a:t>
            </a:r>
            <a:r>
              <a:rPr lang="ru-RU" dirty="0"/>
              <a:t> лет лишения свободы.</a:t>
            </a:r>
          </a:p>
        </p:txBody>
      </p:sp>
      <p:pic>
        <p:nvPicPr>
          <p:cNvPr id="1026" name="Picture 2" descr="C:\Users\интант\Downloads\закон.png"/>
          <p:cNvPicPr>
            <a:picLocks noChangeAspect="1" noChangeArrowheads="1"/>
          </p:cNvPicPr>
          <p:nvPr/>
        </p:nvPicPr>
        <p:blipFill>
          <a:blip r:embed="rId3" cstate="print"/>
          <a:srcRect/>
          <a:stretch>
            <a:fillRect/>
          </a:stretch>
        </p:blipFill>
        <p:spPr bwMode="auto">
          <a:xfrm>
            <a:off x="7812360" y="44624"/>
            <a:ext cx="936104" cy="93610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1556792"/>
            <a:ext cx="8229600" cy="4968552"/>
          </a:xfrm>
        </p:spPr>
        <p:txBody>
          <a:bodyPr>
            <a:noAutofit/>
          </a:bodyPr>
          <a:lstStyle/>
          <a:p>
            <a:pPr marL="0" indent="0" algn="just">
              <a:buNone/>
            </a:pPr>
            <a:r>
              <a:rPr lang="ru-RU" b="1" dirty="0">
                <a:solidFill>
                  <a:srgbClr val="C00000"/>
                </a:solidFill>
              </a:rPr>
              <a:t>Ст. 228.1 УК РФ</a:t>
            </a:r>
            <a:r>
              <a:rPr lang="ru-RU" dirty="0">
                <a:solidFill>
                  <a:srgbClr val="C00000"/>
                </a:solidFill>
              </a:rPr>
              <a:t>. </a:t>
            </a:r>
            <a:r>
              <a:rPr lang="ru-RU" b="1" dirty="0"/>
              <a:t>Производство, сбыт или пересылка наркотиков:</a:t>
            </a:r>
          </a:p>
          <a:p>
            <a:pPr marL="361950" lvl="0" indent="-361950" algn="just"/>
            <a:r>
              <a:rPr lang="ru-RU" dirty="0"/>
              <a:t>от </a:t>
            </a:r>
            <a:r>
              <a:rPr lang="ru-RU" b="1" dirty="0"/>
              <a:t>4</a:t>
            </a:r>
            <a:r>
              <a:rPr lang="ru-RU" dirty="0"/>
              <a:t> до </a:t>
            </a:r>
            <a:r>
              <a:rPr lang="ru-RU" b="1" dirty="0"/>
              <a:t>8</a:t>
            </a:r>
            <a:r>
              <a:rPr lang="ru-RU" dirty="0"/>
              <a:t> лет лишения свободы;</a:t>
            </a:r>
          </a:p>
          <a:p>
            <a:pPr marL="361950" indent="-361950" algn="ctr">
              <a:buNone/>
            </a:pPr>
            <a:r>
              <a:rPr lang="ru-RU" u="sng" dirty="0"/>
              <a:t>со штрафом до </a:t>
            </a:r>
            <a:r>
              <a:rPr lang="ru-RU" b="1" u="sng" dirty="0"/>
              <a:t>500</a:t>
            </a:r>
            <a:r>
              <a:rPr lang="ru-RU" u="sng" dirty="0"/>
              <a:t> тыс. рублей:</a:t>
            </a:r>
            <a:endParaRPr lang="ru-RU" dirty="0"/>
          </a:p>
          <a:p>
            <a:pPr marL="361950" lvl="0" indent="-361950" algn="just"/>
            <a:r>
              <a:rPr lang="ru-RU" dirty="0"/>
              <a:t>в образовательном учреждении, на объектах спорта, транспорта, в сети Интернет: от </a:t>
            </a:r>
            <a:r>
              <a:rPr lang="ru-RU" b="1" dirty="0"/>
              <a:t>5</a:t>
            </a:r>
            <a:r>
              <a:rPr lang="ru-RU" dirty="0"/>
              <a:t> до </a:t>
            </a:r>
            <a:r>
              <a:rPr lang="ru-RU" b="1" dirty="0"/>
              <a:t>12</a:t>
            </a:r>
            <a:r>
              <a:rPr lang="ru-RU" dirty="0"/>
              <a:t> лет лишения свободы;</a:t>
            </a:r>
          </a:p>
          <a:p>
            <a:pPr marL="361950" lvl="0" indent="-361950" algn="just"/>
            <a:r>
              <a:rPr lang="ru-RU" dirty="0"/>
              <a:t>в значительном размере: от </a:t>
            </a:r>
            <a:r>
              <a:rPr lang="ru-RU" b="1" dirty="0"/>
              <a:t>8</a:t>
            </a:r>
            <a:r>
              <a:rPr lang="ru-RU" dirty="0"/>
              <a:t> до </a:t>
            </a:r>
            <a:r>
              <a:rPr lang="ru-RU" b="1" dirty="0"/>
              <a:t>15</a:t>
            </a:r>
            <a:r>
              <a:rPr lang="ru-RU" dirty="0"/>
              <a:t> лет лишения свободы;</a:t>
            </a:r>
          </a:p>
          <a:p>
            <a:pPr marL="361950" indent="-361950" algn="ctr">
              <a:buNone/>
            </a:pPr>
            <a:r>
              <a:rPr lang="ru-RU" u="sng" dirty="0"/>
              <a:t>со штрафом до </a:t>
            </a:r>
            <a:r>
              <a:rPr lang="ru-RU" b="1" u="sng" dirty="0"/>
              <a:t>1</a:t>
            </a:r>
            <a:r>
              <a:rPr lang="ru-RU" u="sng" dirty="0"/>
              <a:t> млн. рублей:</a:t>
            </a:r>
            <a:endParaRPr lang="ru-RU" dirty="0"/>
          </a:p>
          <a:p>
            <a:pPr marL="361950" lvl="0" indent="-361950" algn="just"/>
            <a:r>
              <a:rPr lang="ru-RU" dirty="0"/>
              <a:t>в крупном размере: от </a:t>
            </a:r>
            <a:r>
              <a:rPr lang="ru-RU" b="1" dirty="0"/>
              <a:t>10</a:t>
            </a:r>
            <a:r>
              <a:rPr lang="ru-RU" dirty="0"/>
              <a:t> до </a:t>
            </a:r>
            <a:r>
              <a:rPr lang="ru-RU" b="1" dirty="0"/>
              <a:t>20</a:t>
            </a:r>
            <a:r>
              <a:rPr lang="ru-RU" dirty="0"/>
              <a:t> лет лишения свободы;</a:t>
            </a:r>
          </a:p>
          <a:p>
            <a:pPr marL="361950" lvl="0" indent="-361950" algn="just"/>
            <a:r>
              <a:rPr lang="ru-RU" dirty="0"/>
              <a:t>в особо крупном размере: от </a:t>
            </a:r>
            <a:r>
              <a:rPr lang="ru-RU" b="1" dirty="0"/>
              <a:t>15</a:t>
            </a:r>
            <a:r>
              <a:rPr lang="ru-RU" dirty="0"/>
              <a:t> до </a:t>
            </a:r>
            <a:r>
              <a:rPr lang="ru-RU" b="1" dirty="0"/>
              <a:t>20</a:t>
            </a:r>
            <a:r>
              <a:rPr lang="ru-RU" dirty="0"/>
              <a:t> лет лишения свободы либо пожизненное лишение свободы.</a:t>
            </a:r>
          </a:p>
        </p:txBody>
      </p:sp>
      <p:sp>
        <p:nvSpPr>
          <p:cNvPr id="5" name="Заголовок 1"/>
          <p:cNvSpPr>
            <a:spLocks noGrp="1"/>
          </p:cNvSpPr>
          <p:nvPr>
            <p:ph type="title"/>
          </p:nvPr>
        </p:nvSpPr>
        <p:spPr>
          <a:xfrm>
            <a:off x="323528" y="332656"/>
            <a:ext cx="7467600" cy="638944"/>
          </a:xfrm>
        </p:spPr>
        <p:txBody>
          <a:bodyPr>
            <a:noAutofit/>
          </a:bodyPr>
          <a:lstStyle/>
          <a:p>
            <a:r>
              <a:rPr lang="ru-RU" dirty="0"/>
              <a:t>Уголовные правонарушения</a:t>
            </a:r>
          </a:p>
        </p:txBody>
      </p:sp>
      <p:pic>
        <p:nvPicPr>
          <p:cNvPr id="6" name="Picture 2" descr="C:\Users\интант\Downloads\закон.png"/>
          <p:cNvPicPr>
            <a:picLocks noChangeAspect="1" noChangeArrowheads="1"/>
          </p:cNvPicPr>
          <p:nvPr/>
        </p:nvPicPr>
        <p:blipFill>
          <a:blip r:embed="rId3" cstate="print"/>
          <a:srcRect/>
          <a:stretch>
            <a:fillRect/>
          </a:stretch>
        </p:blipFill>
        <p:spPr bwMode="auto">
          <a:xfrm>
            <a:off x="7812360" y="44624"/>
            <a:ext cx="936104" cy="936104"/>
          </a:xfrm>
          <a:prstGeom prst="rect">
            <a:avLst/>
          </a:prstGeom>
          <a:noFill/>
        </p:spPr>
      </p:pic>
      <p:sp>
        <p:nvSpPr>
          <p:cNvPr id="7" name="TextBox 6"/>
          <p:cNvSpPr txBox="1"/>
          <p:nvPr/>
        </p:nvSpPr>
        <p:spPr>
          <a:xfrm>
            <a:off x="3131840" y="836712"/>
            <a:ext cx="2232248" cy="430887"/>
          </a:xfrm>
          <a:prstGeom prst="rect">
            <a:avLst/>
          </a:prstGeom>
          <a:noFill/>
        </p:spPr>
        <p:txBody>
          <a:bodyPr wrap="square" rtlCol="0">
            <a:spAutoFit/>
          </a:bodyPr>
          <a:lstStyle/>
          <a:p>
            <a:r>
              <a:rPr lang="ru-RU" sz="2200" dirty="0">
                <a:solidFill>
                  <a:schemeClr val="accent4">
                    <a:lumMod val="50000"/>
                  </a:schemeClr>
                </a:solidFill>
                <a:latin typeface="a_AntiqueTrady" pitchFamily="18" charset="-52"/>
              </a:rPr>
              <a:t>(продолжение)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628800"/>
            <a:ext cx="8229600" cy="3471874"/>
          </a:xfrm>
        </p:spPr>
        <p:txBody>
          <a:bodyPr>
            <a:normAutofit/>
          </a:bodyPr>
          <a:lstStyle/>
          <a:p>
            <a:pPr>
              <a:lnSpc>
                <a:spcPct val="130000"/>
              </a:lnSpc>
              <a:buNone/>
            </a:pPr>
            <a:r>
              <a:rPr lang="ru-RU" b="1" dirty="0">
                <a:solidFill>
                  <a:srgbClr val="C00000"/>
                </a:solidFill>
              </a:rPr>
              <a:t>Ст. 229.1 УК РФ</a:t>
            </a:r>
            <a:r>
              <a:rPr lang="ru-RU" dirty="0">
                <a:solidFill>
                  <a:srgbClr val="C00000"/>
                </a:solidFill>
              </a:rPr>
              <a:t>. </a:t>
            </a:r>
            <a:r>
              <a:rPr lang="ru-RU" b="1" dirty="0"/>
              <a:t>Контрабанда наркотиков</a:t>
            </a:r>
            <a:r>
              <a:rPr lang="ru-RU" dirty="0"/>
              <a:t>:</a:t>
            </a:r>
          </a:p>
          <a:p>
            <a:pPr marL="361950" lvl="0" indent="-361950" algn="just">
              <a:lnSpc>
                <a:spcPct val="130000"/>
              </a:lnSpc>
            </a:pPr>
            <a:r>
              <a:rPr lang="ru-RU" dirty="0"/>
              <a:t>от </a:t>
            </a:r>
            <a:r>
              <a:rPr lang="ru-RU" b="1" dirty="0"/>
              <a:t>3</a:t>
            </a:r>
            <a:r>
              <a:rPr lang="ru-RU" dirty="0"/>
              <a:t> до </a:t>
            </a:r>
            <a:r>
              <a:rPr lang="ru-RU" b="1" dirty="0"/>
              <a:t>7</a:t>
            </a:r>
            <a:r>
              <a:rPr lang="ru-RU" dirty="0"/>
              <a:t> лет лишения свободы;</a:t>
            </a:r>
          </a:p>
          <a:p>
            <a:pPr marL="361950" lvl="0" indent="-361950" algn="just">
              <a:lnSpc>
                <a:spcPct val="130000"/>
              </a:lnSpc>
            </a:pPr>
            <a:r>
              <a:rPr lang="ru-RU" dirty="0"/>
              <a:t>в значительном размере: от </a:t>
            </a:r>
            <a:r>
              <a:rPr lang="ru-RU" b="1" dirty="0"/>
              <a:t>5</a:t>
            </a:r>
            <a:r>
              <a:rPr lang="ru-RU" dirty="0"/>
              <a:t> до </a:t>
            </a:r>
            <a:r>
              <a:rPr lang="ru-RU" b="1" dirty="0"/>
              <a:t>10</a:t>
            </a:r>
            <a:r>
              <a:rPr lang="ru-RU" dirty="0"/>
              <a:t> лет лишения свободы;</a:t>
            </a:r>
          </a:p>
          <a:p>
            <a:pPr marL="361950" lvl="0" indent="-361950" algn="just">
              <a:lnSpc>
                <a:spcPct val="130000"/>
              </a:lnSpc>
            </a:pPr>
            <a:r>
              <a:rPr lang="ru-RU" dirty="0"/>
              <a:t>в крупном размере: от </a:t>
            </a:r>
            <a:r>
              <a:rPr lang="ru-RU" b="1" dirty="0"/>
              <a:t>10</a:t>
            </a:r>
            <a:r>
              <a:rPr lang="ru-RU" dirty="0"/>
              <a:t> до </a:t>
            </a:r>
            <a:r>
              <a:rPr lang="ru-RU" b="1" dirty="0"/>
              <a:t>20</a:t>
            </a:r>
            <a:r>
              <a:rPr lang="ru-RU" dirty="0"/>
              <a:t> лет лишения свободы;</a:t>
            </a:r>
          </a:p>
          <a:p>
            <a:pPr marL="361950" lvl="0" indent="-361950" algn="just">
              <a:lnSpc>
                <a:spcPct val="130000"/>
              </a:lnSpc>
            </a:pPr>
            <a:r>
              <a:rPr lang="ru-RU" dirty="0"/>
              <a:t>в особо крупном размере: от </a:t>
            </a:r>
            <a:r>
              <a:rPr lang="ru-RU" b="1" dirty="0"/>
              <a:t>15</a:t>
            </a:r>
            <a:r>
              <a:rPr lang="ru-RU" dirty="0"/>
              <a:t> до </a:t>
            </a:r>
            <a:r>
              <a:rPr lang="ru-RU" b="1" dirty="0"/>
              <a:t>20</a:t>
            </a:r>
            <a:r>
              <a:rPr lang="ru-RU" dirty="0"/>
              <a:t> лет лишения свободы либо пожизненное лишение свободы.</a:t>
            </a:r>
          </a:p>
        </p:txBody>
      </p:sp>
      <p:grpSp>
        <p:nvGrpSpPr>
          <p:cNvPr id="10" name="Группа 9"/>
          <p:cNvGrpSpPr/>
          <p:nvPr/>
        </p:nvGrpSpPr>
        <p:grpSpPr>
          <a:xfrm>
            <a:off x="467544" y="5235470"/>
            <a:ext cx="8072494" cy="785818"/>
            <a:chOff x="467544" y="4731414"/>
            <a:chExt cx="8072494" cy="785818"/>
          </a:xfrm>
        </p:grpSpPr>
        <p:sp>
          <p:nvSpPr>
            <p:cNvPr id="4" name="Скругленный прямоугольник 3"/>
            <p:cNvSpPr/>
            <p:nvPr/>
          </p:nvSpPr>
          <p:spPr>
            <a:xfrm>
              <a:off x="467544" y="4731414"/>
              <a:ext cx="8072494" cy="785818"/>
            </a:xfrm>
            <a:prstGeom prst="roundRect">
              <a:avLst/>
            </a:prstGeom>
            <a:solidFill>
              <a:srgbClr val="F3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55576" y="4875430"/>
              <a:ext cx="7572428" cy="461665"/>
            </a:xfrm>
            <a:prstGeom prst="rect">
              <a:avLst/>
            </a:prstGeom>
            <a:noFill/>
          </p:spPr>
          <p:txBody>
            <a:bodyPr wrap="square" rtlCol="0">
              <a:spAutoFit/>
            </a:bodyPr>
            <a:lstStyle/>
            <a:p>
              <a:pPr algn="ctr"/>
              <a:r>
                <a:rPr lang="ru-RU" sz="2400" b="1" dirty="0">
                  <a:solidFill>
                    <a:schemeClr val="bg1"/>
                  </a:solidFill>
                </a:rPr>
                <a:t>ШТРАФ ДО 1 МИЛЛИОНА РУБЛЕЙ</a:t>
              </a:r>
            </a:p>
          </p:txBody>
        </p:sp>
      </p:grpSp>
      <p:sp>
        <p:nvSpPr>
          <p:cNvPr id="7" name="Заголовок 1"/>
          <p:cNvSpPr>
            <a:spLocks noGrp="1"/>
          </p:cNvSpPr>
          <p:nvPr>
            <p:ph type="title"/>
          </p:nvPr>
        </p:nvSpPr>
        <p:spPr>
          <a:xfrm>
            <a:off x="323528" y="332656"/>
            <a:ext cx="7467600" cy="638944"/>
          </a:xfrm>
        </p:spPr>
        <p:txBody>
          <a:bodyPr>
            <a:noAutofit/>
          </a:bodyPr>
          <a:lstStyle/>
          <a:p>
            <a:r>
              <a:rPr lang="ru-RU" dirty="0"/>
              <a:t>Уголовные правонарушения</a:t>
            </a:r>
          </a:p>
        </p:txBody>
      </p:sp>
      <p:pic>
        <p:nvPicPr>
          <p:cNvPr id="8" name="Picture 2" descr="C:\Users\интант\Downloads\закон.png"/>
          <p:cNvPicPr>
            <a:picLocks noChangeAspect="1" noChangeArrowheads="1"/>
          </p:cNvPicPr>
          <p:nvPr/>
        </p:nvPicPr>
        <p:blipFill>
          <a:blip r:embed="rId3" cstate="print"/>
          <a:srcRect/>
          <a:stretch>
            <a:fillRect/>
          </a:stretch>
        </p:blipFill>
        <p:spPr bwMode="auto">
          <a:xfrm>
            <a:off x="7812360" y="44624"/>
            <a:ext cx="936104" cy="936104"/>
          </a:xfrm>
          <a:prstGeom prst="rect">
            <a:avLst/>
          </a:prstGeom>
          <a:noFill/>
        </p:spPr>
      </p:pic>
      <p:sp>
        <p:nvSpPr>
          <p:cNvPr id="9" name="TextBox 8"/>
          <p:cNvSpPr txBox="1"/>
          <p:nvPr/>
        </p:nvSpPr>
        <p:spPr>
          <a:xfrm>
            <a:off x="3131840" y="836712"/>
            <a:ext cx="2232248" cy="430887"/>
          </a:xfrm>
          <a:prstGeom prst="rect">
            <a:avLst/>
          </a:prstGeom>
          <a:noFill/>
        </p:spPr>
        <p:txBody>
          <a:bodyPr wrap="square" rtlCol="0">
            <a:spAutoFit/>
          </a:bodyPr>
          <a:lstStyle/>
          <a:p>
            <a:r>
              <a:rPr lang="ru-RU" sz="2200" dirty="0">
                <a:solidFill>
                  <a:schemeClr val="accent4">
                    <a:lumMod val="50000"/>
                  </a:schemeClr>
                </a:solidFill>
                <a:latin typeface="a_AntiqueTrady" pitchFamily="18" charset="-52"/>
              </a:rPr>
              <a:t>(продолжение)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600200"/>
            <a:ext cx="8075240" cy="4873752"/>
          </a:xfrm>
        </p:spPr>
        <p:txBody>
          <a:bodyPr>
            <a:normAutofit/>
          </a:bodyPr>
          <a:lstStyle/>
          <a:p>
            <a:pPr algn="just">
              <a:lnSpc>
                <a:spcPct val="120000"/>
              </a:lnSpc>
              <a:buNone/>
            </a:pPr>
            <a:r>
              <a:rPr lang="ru-RU" b="1" dirty="0">
                <a:solidFill>
                  <a:srgbClr val="C00000"/>
                </a:solidFill>
              </a:rPr>
              <a:t>Ст. 230 УК РФ. </a:t>
            </a:r>
            <a:r>
              <a:rPr lang="ru-RU" b="1" dirty="0"/>
              <a:t>Склонение к употреблению наркотиков:</a:t>
            </a:r>
          </a:p>
          <a:p>
            <a:pPr marL="361950" lvl="0" indent="-361950" algn="just">
              <a:lnSpc>
                <a:spcPct val="120000"/>
              </a:lnSpc>
            </a:pPr>
            <a:r>
              <a:rPr lang="ru-RU" dirty="0"/>
              <a:t>от </a:t>
            </a:r>
            <a:r>
              <a:rPr lang="ru-RU" b="1" dirty="0"/>
              <a:t>3</a:t>
            </a:r>
            <a:r>
              <a:rPr lang="ru-RU" dirty="0"/>
              <a:t> до </a:t>
            </a:r>
            <a:r>
              <a:rPr lang="ru-RU" b="1" dirty="0"/>
              <a:t>5</a:t>
            </a:r>
            <a:r>
              <a:rPr lang="ru-RU" dirty="0"/>
              <a:t> лет лишения свободы;</a:t>
            </a:r>
          </a:p>
          <a:p>
            <a:pPr marL="361950" lvl="0" indent="-361950" algn="just">
              <a:lnSpc>
                <a:spcPct val="120000"/>
              </a:lnSpc>
            </a:pPr>
            <a:r>
              <a:rPr lang="ru-RU" dirty="0"/>
              <a:t>совершённое организованной группой, либо с применением насилия или угрозы его применения – от </a:t>
            </a:r>
            <a:r>
              <a:rPr lang="ru-RU" b="1" dirty="0"/>
              <a:t>5</a:t>
            </a:r>
            <a:r>
              <a:rPr lang="ru-RU" dirty="0"/>
              <a:t> до </a:t>
            </a:r>
            <a:r>
              <a:rPr lang="ru-RU" b="1" dirty="0"/>
              <a:t>10</a:t>
            </a:r>
            <a:r>
              <a:rPr lang="ru-RU" dirty="0"/>
              <a:t> лет лишения свободы;</a:t>
            </a:r>
          </a:p>
          <a:p>
            <a:pPr marL="361950" lvl="0" indent="-361950" algn="just">
              <a:lnSpc>
                <a:spcPct val="120000"/>
              </a:lnSpc>
            </a:pPr>
            <a:r>
              <a:rPr lang="ru-RU" dirty="0"/>
              <a:t>совершённое в отношении несовершеннолетнего или повлекшее тяжкие последствия, смерть потерпевшего – от </a:t>
            </a:r>
            <a:r>
              <a:rPr lang="ru-RU" b="1" dirty="0"/>
              <a:t>10</a:t>
            </a:r>
            <a:r>
              <a:rPr lang="ru-RU" dirty="0"/>
              <a:t> до </a:t>
            </a:r>
            <a:r>
              <a:rPr lang="ru-RU" b="1" dirty="0"/>
              <a:t>15</a:t>
            </a:r>
            <a:r>
              <a:rPr lang="ru-RU" dirty="0"/>
              <a:t> лет лишения свободы.</a:t>
            </a:r>
          </a:p>
        </p:txBody>
      </p:sp>
      <p:sp>
        <p:nvSpPr>
          <p:cNvPr id="5" name="Заголовок 1"/>
          <p:cNvSpPr>
            <a:spLocks noGrp="1"/>
          </p:cNvSpPr>
          <p:nvPr>
            <p:ph type="title"/>
          </p:nvPr>
        </p:nvSpPr>
        <p:spPr>
          <a:xfrm>
            <a:off x="323528" y="332656"/>
            <a:ext cx="7467600" cy="638944"/>
          </a:xfrm>
        </p:spPr>
        <p:txBody>
          <a:bodyPr>
            <a:noAutofit/>
          </a:bodyPr>
          <a:lstStyle/>
          <a:p>
            <a:r>
              <a:rPr lang="ru-RU" dirty="0"/>
              <a:t>Уголовные правонарушения</a:t>
            </a:r>
          </a:p>
        </p:txBody>
      </p:sp>
      <p:pic>
        <p:nvPicPr>
          <p:cNvPr id="6" name="Picture 2" descr="C:\Users\интант\Downloads\закон.png"/>
          <p:cNvPicPr>
            <a:picLocks noChangeAspect="1" noChangeArrowheads="1"/>
          </p:cNvPicPr>
          <p:nvPr/>
        </p:nvPicPr>
        <p:blipFill>
          <a:blip r:embed="rId3" cstate="print"/>
          <a:srcRect/>
          <a:stretch>
            <a:fillRect/>
          </a:stretch>
        </p:blipFill>
        <p:spPr bwMode="auto">
          <a:xfrm>
            <a:off x="7812360" y="44624"/>
            <a:ext cx="936104" cy="936104"/>
          </a:xfrm>
          <a:prstGeom prst="rect">
            <a:avLst/>
          </a:prstGeom>
          <a:noFill/>
        </p:spPr>
      </p:pic>
      <p:sp>
        <p:nvSpPr>
          <p:cNvPr id="7" name="TextBox 6"/>
          <p:cNvSpPr txBox="1"/>
          <p:nvPr/>
        </p:nvSpPr>
        <p:spPr>
          <a:xfrm>
            <a:off x="3131840" y="836712"/>
            <a:ext cx="2232248" cy="430887"/>
          </a:xfrm>
          <a:prstGeom prst="rect">
            <a:avLst/>
          </a:prstGeom>
          <a:noFill/>
        </p:spPr>
        <p:txBody>
          <a:bodyPr wrap="square" rtlCol="0">
            <a:spAutoFit/>
          </a:bodyPr>
          <a:lstStyle/>
          <a:p>
            <a:r>
              <a:rPr lang="ru-RU" sz="2200" dirty="0">
                <a:solidFill>
                  <a:schemeClr val="accent4">
                    <a:lumMod val="50000"/>
                  </a:schemeClr>
                </a:solidFill>
                <a:latin typeface="a_AntiqueTrady" pitchFamily="18" charset="-52"/>
              </a:rPr>
              <a:t>(продолжение)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600200"/>
            <a:ext cx="8003232" cy="4873752"/>
          </a:xfrm>
        </p:spPr>
        <p:txBody>
          <a:bodyPr>
            <a:normAutofit/>
          </a:bodyPr>
          <a:lstStyle/>
          <a:p>
            <a:pPr marL="0" indent="0" algn="just">
              <a:buNone/>
            </a:pPr>
            <a:r>
              <a:rPr lang="ru-RU" b="1" dirty="0">
                <a:solidFill>
                  <a:srgbClr val="C00000"/>
                </a:solidFill>
              </a:rPr>
              <a:t>Ст. 234.1 УК РФ. </a:t>
            </a:r>
            <a:r>
              <a:rPr lang="ru-RU" b="1" dirty="0"/>
              <a:t>Приобретение, хранение, сбыт или пересылка новых потенциально опасных </a:t>
            </a:r>
            <a:r>
              <a:rPr lang="ru-RU" b="1" dirty="0" err="1"/>
              <a:t>психоактивных</a:t>
            </a:r>
            <a:r>
              <a:rPr lang="ru-RU" b="1" dirty="0"/>
              <a:t> веществ:</a:t>
            </a:r>
          </a:p>
          <a:p>
            <a:pPr marL="361950" lvl="0" indent="-361950" algn="just"/>
            <a:r>
              <a:rPr lang="ru-RU" dirty="0"/>
              <a:t>от штрафа до </a:t>
            </a:r>
            <a:r>
              <a:rPr lang="ru-RU" b="1" dirty="0"/>
              <a:t>30</a:t>
            </a:r>
            <a:r>
              <a:rPr lang="ru-RU" dirty="0"/>
              <a:t> тыс. рублей до </a:t>
            </a:r>
            <a:r>
              <a:rPr lang="ru-RU" b="1" dirty="0"/>
              <a:t>2</a:t>
            </a:r>
            <a:r>
              <a:rPr lang="ru-RU" dirty="0"/>
              <a:t> лет ограничения свободы;</a:t>
            </a:r>
          </a:p>
          <a:p>
            <a:pPr marL="361950" lvl="0" indent="-361950" algn="just"/>
            <a:r>
              <a:rPr lang="ru-RU" dirty="0"/>
              <a:t>совершённые группой лиц по предварительному сговору либо повлекшие по неосторожности тяжкий вред здоровью человека – от штрафа до </a:t>
            </a:r>
            <a:r>
              <a:rPr lang="ru-RU" b="1" dirty="0"/>
              <a:t>200</a:t>
            </a:r>
            <a:r>
              <a:rPr lang="ru-RU" dirty="0"/>
              <a:t> тыс. рублей до </a:t>
            </a:r>
            <a:r>
              <a:rPr lang="ru-RU" b="1" dirty="0"/>
              <a:t>6</a:t>
            </a:r>
            <a:r>
              <a:rPr lang="ru-RU" dirty="0"/>
              <a:t> лет лишения свободы;</a:t>
            </a:r>
          </a:p>
          <a:p>
            <a:pPr marL="361950" indent="-361950" algn="just"/>
            <a:r>
              <a:rPr lang="ru-RU" dirty="0"/>
              <a:t>совершённые организованной группой либо повлекшие по неосторожности смерть человека – до </a:t>
            </a:r>
            <a:r>
              <a:rPr lang="ru-RU" b="1" dirty="0"/>
              <a:t>8</a:t>
            </a:r>
            <a:r>
              <a:rPr lang="ru-RU" dirty="0"/>
              <a:t> лет лишения свободы.</a:t>
            </a:r>
          </a:p>
        </p:txBody>
      </p:sp>
      <p:sp>
        <p:nvSpPr>
          <p:cNvPr id="5" name="Заголовок 1"/>
          <p:cNvSpPr>
            <a:spLocks noGrp="1"/>
          </p:cNvSpPr>
          <p:nvPr>
            <p:ph type="title"/>
          </p:nvPr>
        </p:nvSpPr>
        <p:spPr>
          <a:xfrm>
            <a:off x="323528" y="332656"/>
            <a:ext cx="7467600" cy="638944"/>
          </a:xfrm>
        </p:spPr>
        <p:txBody>
          <a:bodyPr>
            <a:noAutofit/>
          </a:bodyPr>
          <a:lstStyle/>
          <a:p>
            <a:r>
              <a:rPr lang="ru-RU" dirty="0"/>
              <a:t>Уголовные правонарушения</a:t>
            </a:r>
          </a:p>
        </p:txBody>
      </p:sp>
      <p:pic>
        <p:nvPicPr>
          <p:cNvPr id="6" name="Picture 2" descr="C:\Users\интант\Downloads\закон.png"/>
          <p:cNvPicPr>
            <a:picLocks noChangeAspect="1" noChangeArrowheads="1"/>
          </p:cNvPicPr>
          <p:nvPr/>
        </p:nvPicPr>
        <p:blipFill>
          <a:blip r:embed="rId3" cstate="print"/>
          <a:srcRect/>
          <a:stretch>
            <a:fillRect/>
          </a:stretch>
        </p:blipFill>
        <p:spPr bwMode="auto">
          <a:xfrm>
            <a:off x="7812360" y="44624"/>
            <a:ext cx="936104" cy="936104"/>
          </a:xfrm>
          <a:prstGeom prst="rect">
            <a:avLst/>
          </a:prstGeom>
          <a:noFill/>
        </p:spPr>
      </p:pic>
      <p:sp>
        <p:nvSpPr>
          <p:cNvPr id="7" name="TextBox 6"/>
          <p:cNvSpPr txBox="1"/>
          <p:nvPr/>
        </p:nvSpPr>
        <p:spPr>
          <a:xfrm>
            <a:off x="3131840" y="836712"/>
            <a:ext cx="2232248" cy="430887"/>
          </a:xfrm>
          <a:prstGeom prst="rect">
            <a:avLst/>
          </a:prstGeom>
          <a:noFill/>
        </p:spPr>
        <p:txBody>
          <a:bodyPr wrap="square" rtlCol="0">
            <a:spAutoFit/>
          </a:bodyPr>
          <a:lstStyle/>
          <a:p>
            <a:r>
              <a:rPr lang="ru-RU" sz="2200" dirty="0">
                <a:solidFill>
                  <a:schemeClr val="accent4">
                    <a:lumMod val="50000"/>
                  </a:schemeClr>
                </a:solidFill>
                <a:latin typeface="a_AntiqueTrady" pitchFamily="18" charset="-52"/>
              </a:rPr>
              <a:t>(продолжение)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41784"/>
            <a:ext cx="8280920" cy="1143000"/>
          </a:xfrm>
        </p:spPr>
        <p:txBody>
          <a:bodyPr>
            <a:noAutofit/>
          </a:bodyPr>
          <a:lstStyle/>
          <a:p>
            <a:pPr algn="ctr"/>
            <a:r>
              <a:rPr lang="ru-RU" sz="3600" b="1" dirty="0">
                <a:solidFill>
                  <a:schemeClr val="accent3"/>
                </a:solidFill>
                <a:latin typeface="Cambria" panose="02040503050406030204" pitchFamily="18" charset="0"/>
                <a:ea typeface="Tahoma" panose="020B0604030504040204" pitchFamily="34" charset="0"/>
                <a:cs typeface="Tahoma" panose="020B0604030504040204" pitchFamily="34" charset="0"/>
              </a:rPr>
              <a:t>Какие зависимости вызывают </a:t>
            </a:r>
            <a:r>
              <a:rPr lang="ru-RU" sz="3600" b="1" dirty="0" err="1">
                <a:solidFill>
                  <a:schemeClr val="accent3"/>
                </a:solidFill>
                <a:latin typeface="Cambria" panose="02040503050406030204" pitchFamily="18" charset="0"/>
                <a:ea typeface="Tahoma" panose="020B0604030504040204" pitchFamily="34" charset="0"/>
                <a:cs typeface="Tahoma" panose="020B0604030504040204" pitchFamily="34" charset="0"/>
              </a:rPr>
              <a:t>психоактивные</a:t>
            </a:r>
            <a:r>
              <a:rPr lang="ru-RU" sz="3600" b="1" dirty="0">
                <a:solidFill>
                  <a:schemeClr val="accent3"/>
                </a:solidFill>
                <a:latin typeface="Cambria" panose="02040503050406030204" pitchFamily="18" charset="0"/>
                <a:ea typeface="Tahoma" panose="020B0604030504040204" pitchFamily="34" charset="0"/>
                <a:cs typeface="Tahoma" panose="020B0604030504040204" pitchFamily="34" charset="0"/>
              </a:rPr>
              <a:t> вещества (ПАВ)</a:t>
            </a:r>
          </a:p>
        </p:txBody>
      </p:sp>
      <p:pic>
        <p:nvPicPr>
          <p:cNvPr id="6" name="Содержимое 5" descr="49a1m076.jpg"/>
          <p:cNvPicPr>
            <a:picLocks noGrp="1" noChangeAspect="1"/>
          </p:cNvPicPr>
          <p:nvPr>
            <p:ph sz="quarter" idx="1"/>
          </p:nvPr>
        </p:nvPicPr>
        <p:blipFill>
          <a:blip r:embed="rId3" cstate="print">
            <a:lum contrast="10000"/>
          </a:blip>
          <a:stretch>
            <a:fillRect/>
          </a:stretch>
        </p:blipFill>
        <p:spPr>
          <a:xfrm>
            <a:off x="500034" y="2786058"/>
            <a:ext cx="3888432" cy="2592288"/>
          </a:xfrm>
        </p:spPr>
      </p:pic>
      <p:pic>
        <p:nvPicPr>
          <p:cNvPr id="7" name="Содержимое 6" descr="slide-2.jpg"/>
          <p:cNvPicPr>
            <a:picLocks noGrp="1" noChangeAspect="1"/>
          </p:cNvPicPr>
          <p:nvPr>
            <p:ph sz="quarter" idx="2"/>
          </p:nvPr>
        </p:nvPicPr>
        <p:blipFill rotWithShape="1">
          <a:blip r:embed="rId4" cstate="print">
            <a:lum bright="10000" contrast="10000"/>
          </a:blip>
          <a:srcRect l="54094" t="28107" r="3082" b="7713"/>
          <a:stretch/>
        </p:blipFill>
        <p:spPr>
          <a:xfrm>
            <a:off x="5286380" y="2786058"/>
            <a:ext cx="2819806" cy="2731657"/>
          </a:xfrm>
        </p:spPr>
      </p:pic>
      <p:sp>
        <p:nvSpPr>
          <p:cNvPr id="8" name="TextBox 7"/>
          <p:cNvSpPr txBox="1"/>
          <p:nvPr/>
        </p:nvSpPr>
        <p:spPr>
          <a:xfrm>
            <a:off x="357158" y="2214554"/>
            <a:ext cx="4104456" cy="430887"/>
          </a:xfrm>
          <a:prstGeom prst="rect">
            <a:avLst/>
          </a:prstGeom>
          <a:noFill/>
        </p:spPr>
        <p:txBody>
          <a:bodyPr wrap="square" rtlCol="0">
            <a:spAutoFit/>
          </a:bodyPr>
          <a:lstStyle/>
          <a:p>
            <a:pPr algn="ctr"/>
            <a:r>
              <a:rPr lang="ru-RU" sz="2200" b="1" dirty="0"/>
              <a:t>Психологическая зависимость</a:t>
            </a:r>
          </a:p>
        </p:txBody>
      </p:sp>
      <p:sp>
        <p:nvSpPr>
          <p:cNvPr id="9" name="TextBox 8"/>
          <p:cNvSpPr txBox="1"/>
          <p:nvPr/>
        </p:nvSpPr>
        <p:spPr>
          <a:xfrm>
            <a:off x="4786314" y="2214554"/>
            <a:ext cx="3647898" cy="430887"/>
          </a:xfrm>
          <a:prstGeom prst="rect">
            <a:avLst/>
          </a:prstGeom>
          <a:noFill/>
        </p:spPr>
        <p:txBody>
          <a:bodyPr wrap="square" rtlCol="0">
            <a:spAutoFit/>
          </a:bodyPr>
          <a:lstStyle/>
          <a:p>
            <a:pPr algn="ctr"/>
            <a:r>
              <a:rPr lang="ru-RU" sz="2200" b="1" dirty="0"/>
              <a:t>Физическая зависимость</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9776"/>
            <a:ext cx="7467600" cy="1143000"/>
          </a:xfrm>
        </p:spPr>
        <p:txBody>
          <a:bodyPr>
            <a:noAutofit/>
          </a:bodyPr>
          <a:lstStyle/>
          <a:p>
            <a:r>
              <a:rPr lang="ru-RU" dirty="0"/>
              <a:t>Распознавание потребления наркотиков</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b="15392"/>
          <a:stretch/>
        </p:blipFill>
        <p:spPr bwMode="auto">
          <a:xfrm>
            <a:off x="467544" y="2132856"/>
            <a:ext cx="3384376" cy="382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1484784"/>
            <a:ext cx="8280920" cy="707886"/>
          </a:xfrm>
          <a:prstGeom prst="rect">
            <a:avLst/>
          </a:prstGeom>
          <a:noFill/>
        </p:spPr>
        <p:txBody>
          <a:bodyPr wrap="square" rtlCol="0">
            <a:spAutoFit/>
          </a:bodyPr>
          <a:lstStyle/>
          <a:p>
            <a:pPr algn="ctr"/>
            <a:r>
              <a:rPr lang="ru-RU" sz="2000" b="1" dirty="0"/>
              <a:t>Сочетание признаков, по которым можно предположить, </a:t>
            </a:r>
          </a:p>
          <a:p>
            <a:pPr algn="ctr"/>
            <a:r>
              <a:rPr lang="ru-RU" sz="2000" b="1" dirty="0"/>
              <a:t>что человек употребляет наркотики</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832" b="12170"/>
          <a:stretch/>
        </p:blipFill>
        <p:spPr bwMode="auto">
          <a:xfrm>
            <a:off x="4859702" y="2348880"/>
            <a:ext cx="3312698" cy="397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98" t="84329" r="20408"/>
          <a:stretch/>
        </p:blipFill>
        <p:spPr bwMode="auto">
          <a:xfrm>
            <a:off x="467544" y="6099189"/>
            <a:ext cx="3986122" cy="70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672" y="341784"/>
            <a:ext cx="8542784" cy="1143000"/>
          </a:xfrm>
        </p:spPr>
        <p:txBody>
          <a:bodyPr>
            <a:noAutofit/>
          </a:bodyPr>
          <a:lstStyle/>
          <a:p>
            <a:r>
              <a:rPr lang="ru-RU" dirty="0"/>
              <a:t>Предметы, встречающиеся у людей, потребляющих наркотики</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16832"/>
            <a:ext cx="8064896" cy="372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1143000"/>
          </a:xfrm>
        </p:spPr>
        <p:txBody>
          <a:bodyPr>
            <a:normAutofit/>
          </a:bodyPr>
          <a:lstStyle/>
          <a:p>
            <a:r>
              <a:rPr lang="ru-RU" sz="4000" dirty="0"/>
              <a:t>Изменения в поведении</a:t>
            </a:r>
          </a:p>
        </p:txBody>
      </p:sp>
      <p:pic>
        <p:nvPicPr>
          <p:cNvPr id="4" name="Содержимое 3" descr="Şizofreni-Nedeni-Belirtileri-ve-Tedavisi.jpg"/>
          <p:cNvPicPr>
            <a:picLocks noGrp="1" noChangeAspect="1"/>
          </p:cNvPicPr>
          <p:nvPr>
            <p:ph sz="quarter" idx="1"/>
          </p:nvPr>
        </p:nvPicPr>
        <p:blipFill>
          <a:blip r:embed="rId3" cstate="print">
            <a:lum contrast="-10000"/>
          </a:blip>
          <a:stretch>
            <a:fillRect/>
          </a:stretch>
        </p:blipFill>
        <p:spPr>
          <a:xfrm>
            <a:off x="632792" y="1844824"/>
            <a:ext cx="7467600" cy="371578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467600" cy="1143000"/>
          </a:xfrm>
        </p:spPr>
        <p:txBody>
          <a:bodyPr>
            <a:noAutofit/>
          </a:bodyPr>
          <a:lstStyle/>
          <a:p>
            <a:r>
              <a:rPr lang="ru-RU" dirty="0">
                <a:solidFill>
                  <a:schemeClr val="accent3"/>
                </a:solidFill>
              </a:rPr>
              <a:t>Почему ребёнок начинает употреблять наркотики?</a:t>
            </a:r>
          </a:p>
        </p:txBody>
      </p:sp>
      <p:sp>
        <p:nvSpPr>
          <p:cNvPr id="3" name="Содержимое 2"/>
          <p:cNvSpPr>
            <a:spLocks noGrp="1"/>
          </p:cNvSpPr>
          <p:nvPr>
            <p:ph sz="quarter" idx="1"/>
          </p:nvPr>
        </p:nvSpPr>
        <p:spPr>
          <a:xfrm>
            <a:off x="467544" y="1628800"/>
            <a:ext cx="8229600" cy="5040560"/>
          </a:xfrm>
        </p:spPr>
        <p:txBody>
          <a:bodyPr>
            <a:normAutofit/>
          </a:bodyPr>
          <a:lstStyle/>
          <a:p>
            <a:pPr marL="355600" indent="-355600">
              <a:spcBef>
                <a:spcPts val="1200"/>
              </a:spcBef>
            </a:pPr>
            <a:r>
              <a:rPr lang="ru-RU" sz="2100" dirty="0"/>
              <a:t>Чтобы выразить своё сопротивление чему-либо или чтобы шокировать учителей, родителей, приятелей</a:t>
            </a:r>
          </a:p>
          <a:p>
            <a:pPr marL="355600" indent="-355600">
              <a:spcBef>
                <a:spcPts val="1200"/>
              </a:spcBef>
            </a:pPr>
            <a:r>
              <a:rPr lang="ru-RU" sz="2100" dirty="0"/>
              <a:t>Чтобы почувствовать себя своим среди друзей</a:t>
            </a:r>
          </a:p>
          <a:p>
            <a:pPr marL="355600" indent="-355600">
              <a:spcBef>
                <a:spcPts val="1200"/>
              </a:spcBef>
            </a:pPr>
            <a:r>
              <a:rPr lang="ru-RU" sz="2100" dirty="0"/>
              <a:t>Потому что нравится рисковать</a:t>
            </a:r>
          </a:p>
          <a:p>
            <a:pPr marL="355600" indent="-355600">
              <a:spcBef>
                <a:spcPts val="1200"/>
              </a:spcBef>
            </a:pPr>
            <a:r>
              <a:rPr lang="ru-RU" sz="2100" dirty="0"/>
              <a:t>Потому что это увлекательно</a:t>
            </a:r>
          </a:p>
          <a:p>
            <a:pPr marL="355600" indent="-355600">
              <a:spcBef>
                <a:spcPts val="1200"/>
              </a:spcBef>
            </a:pPr>
            <a:r>
              <a:rPr lang="ru-RU" sz="2100" dirty="0"/>
              <a:t>Потому что просто этого захотелось</a:t>
            </a:r>
            <a:endParaRPr lang="en-US" sz="2100" dirty="0"/>
          </a:p>
          <a:p>
            <a:pPr marL="355600" indent="-355600">
              <a:spcBef>
                <a:spcPts val="1200"/>
              </a:spcBef>
            </a:pPr>
            <a:r>
              <a:rPr lang="ru-RU" sz="2100" dirty="0"/>
              <a:t>Потому что при этом он чувствует себя совсем взрослым</a:t>
            </a:r>
          </a:p>
          <a:p>
            <a:pPr marL="355600" indent="-355600">
              <a:spcBef>
                <a:spcPts val="1200"/>
              </a:spcBef>
            </a:pPr>
            <a:r>
              <a:rPr lang="ru-RU" sz="2100" dirty="0"/>
              <a:t>Потому что это способ уйти от проблем в школе, с подругой/другом, с родителями</a:t>
            </a:r>
          </a:p>
          <a:p>
            <a:pPr marL="355600" indent="-355600">
              <a:spcBef>
                <a:spcPts val="1200"/>
              </a:spcBef>
            </a:pPr>
            <a:r>
              <a:rPr lang="ru-RU" sz="2100" dirty="0"/>
              <a:t>Потому что просто скучно</a:t>
            </a:r>
          </a:p>
          <a:p>
            <a:pPr marL="355600" indent="-355600">
              <a:spcBef>
                <a:spcPts val="1200"/>
              </a:spcBef>
            </a:pPr>
            <a:r>
              <a:rPr lang="ru-RU" sz="2100" dirty="0"/>
              <a:t>Потому что это делают все, с кем он общается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792" y="413792"/>
            <a:ext cx="7467600" cy="1143000"/>
          </a:xfrm>
        </p:spPr>
        <p:txBody>
          <a:bodyPr>
            <a:noAutofit/>
          </a:bodyPr>
          <a:lstStyle/>
          <a:p>
            <a:pPr>
              <a:lnSpc>
                <a:spcPct val="120000"/>
              </a:lnSpc>
            </a:pPr>
            <a:r>
              <a:rPr lang="ru-RU" dirty="0"/>
              <a:t>Признаки употребления других </a:t>
            </a:r>
            <a:r>
              <a:rPr lang="ru-RU" dirty="0" err="1"/>
              <a:t>психоактивных</a:t>
            </a:r>
            <a:r>
              <a:rPr lang="ru-RU" dirty="0"/>
              <a:t> веществ (ПАВ)</a:t>
            </a:r>
          </a:p>
        </p:txBody>
      </p:sp>
      <p:pic>
        <p:nvPicPr>
          <p:cNvPr id="1026" name="Picture 2"/>
          <p:cNvPicPr>
            <a:picLocks noChangeAspect="1" noChangeArrowheads="1"/>
          </p:cNvPicPr>
          <p:nvPr/>
        </p:nvPicPr>
        <p:blipFill>
          <a:blip r:embed="rId3" cstate="print"/>
          <a:srcRect l="20661" t="10619" r="40082" b="16814"/>
          <a:stretch>
            <a:fillRect/>
          </a:stretch>
        </p:blipFill>
        <p:spPr bwMode="auto">
          <a:xfrm>
            <a:off x="1691680" y="1909725"/>
            <a:ext cx="5347363" cy="461561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792" y="188640"/>
            <a:ext cx="7467600" cy="710952"/>
          </a:xfrm>
        </p:spPr>
        <p:txBody>
          <a:bodyPr>
            <a:normAutofit/>
          </a:bodyPr>
          <a:lstStyle/>
          <a:p>
            <a:pPr algn="ctr"/>
            <a:r>
              <a:rPr lang="ru-RU" sz="3600" b="1" dirty="0">
                <a:solidFill>
                  <a:schemeClr val="accent3"/>
                </a:solidFill>
                <a:latin typeface="Cambria" panose="02040503050406030204" pitchFamily="18" charset="0"/>
                <a:ea typeface="Tahoma" panose="020B0604030504040204" pitchFamily="34" charset="0"/>
                <a:cs typeface="Tahoma" panose="020B0604030504040204" pitchFamily="34" charset="0"/>
              </a:rPr>
              <a:t>Энергетические напитки</a:t>
            </a:r>
          </a:p>
        </p:txBody>
      </p:sp>
      <p:pic>
        <p:nvPicPr>
          <p:cNvPr id="5" name="Содержимое 4" descr="scale_1200-6.jpg"/>
          <p:cNvPicPr>
            <a:picLocks noGrp="1" noChangeAspect="1"/>
          </p:cNvPicPr>
          <p:nvPr>
            <p:ph sz="quarter" idx="1"/>
          </p:nvPr>
        </p:nvPicPr>
        <p:blipFill>
          <a:blip r:embed="rId3" cstate="print">
            <a:lum bright="-10000" contrast="10000"/>
          </a:blip>
          <a:stretch>
            <a:fillRect/>
          </a:stretch>
        </p:blipFill>
        <p:spPr>
          <a:xfrm>
            <a:off x="467544" y="1196752"/>
            <a:ext cx="3456384" cy="2592288"/>
          </a:xfrm>
        </p:spPr>
      </p:pic>
      <p:sp>
        <p:nvSpPr>
          <p:cNvPr id="4" name="Содержимое 3"/>
          <p:cNvSpPr>
            <a:spLocks noGrp="1"/>
          </p:cNvSpPr>
          <p:nvPr>
            <p:ph sz="quarter" idx="2"/>
          </p:nvPr>
        </p:nvSpPr>
        <p:spPr>
          <a:xfrm>
            <a:off x="4283968" y="1124744"/>
            <a:ext cx="4176464" cy="2808312"/>
          </a:xfrm>
        </p:spPr>
        <p:txBody>
          <a:bodyPr>
            <a:noAutofit/>
          </a:bodyPr>
          <a:lstStyle/>
          <a:p>
            <a:pPr marL="0" lvl="0" indent="0" algn="ctr">
              <a:lnSpc>
                <a:spcPct val="110000"/>
              </a:lnSpc>
              <a:buNone/>
            </a:pPr>
            <a:r>
              <a:rPr lang="ru-RU" sz="1800" b="1" dirty="0">
                <a:solidFill>
                  <a:srgbClr val="C00000"/>
                </a:solidFill>
              </a:rPr>
              <a:t>Обманчивые плюсы </a:t>
            </a:r>
            <a:r>
              <a:rPr lang="ru-RU" sz="1800" b="1" dirty="0"/>
              <a:t>от употребления энергетиков:</a:t>
            </a:r>
          </a:p>
          <a:p>
            <a:pPr lvl="0">
              <a:lnSpc>
                <a:spcPct val="110000"/>
              </a:lnSpc>
            </a:pPr>
            <a:r>
              <a:rPr lang="ru-RU" sz="1800" dirty="0"/>
              <a:t>дают заметное возбуждение</a:t>
            </a:r>
          </a:p>
          <a:p>
            <a:pPr lvl="0">
              <a:lnSpc>
                <a:spcPct val="110000"/>
              </a:lnSpc>
            </a:pPr>
            <a:r>
              <a:rPr lang="ru-RU" sz="1800" dirty="0"/>
              <a:t>увеличивают скорость реакции</a:t>
            </a:r>
          </a:p>
          <a:p>
            <a:pPr lvl="0">
              <a:lnSpc>
                <a:spcPct val="110000"/>
              </a:lnSpc>
            </a:pPr>
            <a:r>
              <a:rPr lang="ru-RU" sz="1800" dirty="0"/>
              <a:t>делают человека выносливее</a:t>
            </a:r>
          </a:p>
          <a:p>
            <a:pPr lvl="0">
              <a:lnSpc>
                <a:spcPct val="110000"/>
              </a:lnSpc>
            </a:pPr>
            <a:r>
              <a:rPr lang="ru-RU" sz="1800" dirty="0"/>
              <a:t>улучшают настроение</a:t>
            </a:r>
          </a:p>
          <a:p>
            <a:pPr lvl="0">
              <a:lnSpc>
                <a:spcPct val="110000"/>
              </a:lnSpc>
            </a:pPr>
            <a:r>
              <a:rPr lang="ru-RU" sz="1800" dirty="0"/>
              <a:t>повышают работоспособность</a:t>
            </a:r>
          </a:p>
          <a:p>
            <a:pPr>
              <a:buNone/>
            </a:pPr>
            <a:endParaRPr lang="ru-RU" sz="1800" dirty="0"/>
          </a:p>
        </p:txBody>
      </p:sp>
      <p:sp>
        <p:nvSpPr>
          <p:cNvPr id="6" name="Содержимое 3"/>
          <p:cNvSpPr txBox="1">
            <a:spLocks/>
          </p:cNvSpPr>
          <p:nvPr/>
        </p:nvSpPr>
        <p:spPr>
          <a:xfrm>
            <a:off x="323528" y="4005064"/>
            <a:ext cx="8136904" cy="2664296"/>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spcBef>
                <a:spcPts val="300"/>
              </a:spcBef>
              <a:buFont typeface="Wingdings"/>
              <a:buNone/>
            </a:pPr>
            <a:r>
              <a:rPr lang="ru-RU" sz="1800" b="1" dirty="0"/>
              <a:t>Однако есть обратная сторона медали, так как приём энергетиков вызывает:</a:t>
            </a:r>
          </a:p>
          <a:p>
            <a:pPr algn="just">
              <a:spcBef>
                <a:spcPts val="300"/>
              </a:spcBef>
            </a:pPr>
            <a:r>
              <a:rPr lang="ru-RU" sz="1800" dirty="0"/>
              <a:t>головные боли, мигрени</a:t>
            </a:r>
          </a:p>
          <a:p>
            <a:pPr algn="just">
              <a:spcBef>
                <a:spcPts val="300"/>
              </a:spcBef>
            </a:pPr>
            <a:r>
              <a:rPr lang="ru-RU" sz="1800" dirty="0"/>
              <a:t>повышенную тревожность</a:t>
            </a:r>
          </a:p>
          <a:p>
            <a:pPr algn="just">
              <a:spcBef>
                <a:spcPts val="300"/>
              </a:spcBef>
            </a:pPr>
            <a:r>
              <a:rPr lang="ru-RU" sz="1800" dirty="0"/>
              <a:t>лёгкую возбудимость, агрессию</a:t>
            </a:r>
          </a:p>
          <a:p>
            <a:pPr algn="just">
              <a:spcBef>
                <a:spcPts val="300"/>
              </a:spcBef>
            </a:pPr>
            <a:r>
              <a:rPr lang="ru-RU" sz="1800" dirty="0"/>
              <a:t>бессонницу, нарушение режима сна</a:t>
            </a:r>
          </a:p>
          <a:p>
            <a:pPr algn="just">
              <a:spcBef>
                <a:spcPts val="300"/>
              </a:spcBef>
            </a:pPr>
            <a:r>
              <a:rPr lang="ru-RU" sz="1800" dirty="0"/>
              <a:t>повышение уровня сахара крови и кровяного давления</a:t>
            </a:r>
          </a:p>
          <a:p>
            <a:pPr algn="just">
              <a:spcBef>
                <a:spcPts val="300"/>
              </a:spcBef>
            </a:pPr>
            <a:r>
              <a:rPr lang="ru-RU" sz="1800" dirty="0"/>
              <a:t>боли в животе, рвоту, диарею</a:t>
            </a:r>
          </a:p>
          <a:p>
            <a:pPr algn="just">
              <a:spcBef>
                <a:spcPts val="300"/>
              </a:spcBef>
            </a:pPr>
            <a:r>
              <a:rPr lang="ru-RU" sz="1800" dirty="0"/>
              <a:t>при приёме больших доз могут давать эффект, сравнимый с лёгким наркотическим опьянением</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435280" cy="782960"/>
          </a:xfrm>
        </p:spPr>
        <p:txBody>
          <a:bodyPr>
            <a:normAutofit/>
          </a:bodyPr>
          <a:lstStyle/>
          <a:p>
            <a:r>
              <a:rPr lang="ru-RU" sz="3600" b="1" dirty="0">
                <a:solidFill>
                  <a:schemeClr val="accent3"/>
                </a:solidFill>
                <a:latin typeface="Cambria" panose="02040503050406030204" pitchFamily="18" charset="0"/>
                <a:ea typeface="Tahoma" panose="020B0604030504040204" pitchFamily="34" charset="0"/>
                <a:cs typeface="Tahoma" panose="020B0604030504040204" pitchFamily="34" charset="0"/>
              </a:rPr>
              <a:t>Токсические вещества (</a:t>
            </a:r>
            <a:r>
              <a:rPr lang="ru-RU" sz="3600" b="1" dirty="0" err="1">
                <a:solidFill>
                  <a:schemeClr val="accent3"/>
                </a:solidFill>
                <a:latin typeface="Cambria" panose="02040503050406030204" pitchFamily="18" charset="0"/>
                <a:ea typeface="Tahoma" panose="020B0604030504040204" pitchFamily="34" charset="0"/>
                <a:cs typeface="Tahoma" panose="020B0604030504040204" pitchFamily="34" charset="0"/>
              </a:rPr>
              <a:t>ингалянты</a:t>
            </a:r>
            <a:r>
              <a:rPr lang="ru-RU" sz="3600" b="1" dirty="0">
                <a:solidFill>
                  <a:schemeClr val="accent3"/>
                </a:solidFill>
                <a:latin typeface="Cambria" panose="02040503050406030204" pitchFamily="18" charset="0"/>
                <a:ea typeface="Tahoma" panose="020B0604030504040204" pitchFamily="34" charset="0"/>
                <a:cs typeface="Tahoma" panose="020B0604030504040204" pitchFamily="34" charset="0"/>
              </a:rPr>
              <a:t>)</a:t>
            </a:r>
          </a:p>
        </p:txBody>
      </p:sp>
      <p:sp>
        <p:nvSpPr>
          <p:cNvPr id="3" name="Содержимое 2"/>
          <p:cNvSpPr>
            <a:spLocks noGrp="1"/>
          </p:cNvSpPr>
          <p:nvPr>
            <p:ph sz="quarter" idx="1"/>
          </p:nvPr>
        </p:nvSpPr>
        <p:spPr>
          <a:xfrm>
            <a:off x="428596" y="1196752"/>
            <a:ext cx="4359428" cy="3024336"/>
          </a:xfrm>
        </p:spPr>
        <p:txBody>
          <a:bodyPr>
            <a:noAutofit/>
          </a:bodyPr>
          <a:lstStyle/>
          <a:p>
            <a:pPr>
              <a:spcAft>
                <a:spcPts val="1200"/>
              </a:spcAft>
              <a:buNone/>
            </a:pPr>
            <a:r>
              <a:rPr lang="ru-RU" sz="1800" b="1" dirty="0"/>
              <a:t>Признаки употребления</a:t>
            </a:r>
            <a:r>
              <a:rPr lang="ru-RU" sz="1800" dirty="0"/>
              <a:t>:</a:t>
            </a:r>
          </a:p>
          <a:p>
            <a:pPr marL="357188" lvl="0" indent="-357188" algn="just"/>
            <a:r>
              <a:rPr lang="ru-RU" sz="1800" dirty="0"/>
              <a:t>верхняя часть тела и головы горячие на ощупь</a:t>
            </a:r>
          </a:p>
          <a:p>
            <a:pPr marL="357188" lvl="0" indent="-357188" algn="just"/>
            <a:r>
              <a:rPr lang="ru-RU" sz="1800" dirty="0"/>
              <a:t>лицо красное, переносица отёчная</a:t>
            </a:r>
          </a:p>
          <a:p>
            <a:pPr marL="357188" lvl="0" indent="-357188" algn="just"/>
            <a:r>
              <a:rPr lang="ru-RU" sz="1800" dirty="0"/>
              <a:t>покрасневший белок глаз</a:t>
            </a:r>
          </a:p>
          <a:p>
            <a:pPr marL="357188" lvl="0" indent="-357188" algn="just"/>
            <a:r>
              <a:rPr lang="ru-RU" sz="1800" dirty="0"/>
              <a:t>дыхание через нос затруднено</a:t>
            </a:r>
          </a:p>
          <a:p>
            <a:pPr marL="357188" indent="-357188" algn="just"/>
            <a:r>
              <a:rPr lang="ru-RU" sz="1800" dirty="0"/>
              <a:t>эйфория без двигательного возбуждения</a:t>
            </a:r>
          </a:p>
          <a:p>
            <a:pPr lvl="0" algn="just"/>
            <a:endParaRPr lang="ru-RU" sz="1800" dirty="0"/>
          </a:p>
          <a:p>
            <a:pPr lvl="0"/>
            <a:endParaRPr lang="ru-RU" sz="1800" dirty="0"/>
          </a:p>
        </p:txBody>
      </p:sp>
      <p:pic>
        <p:nvPicPr>
          <p:cNvPr id="5" name="Содержимое 4" descr="vidy-ingalyantov-ispolzuuemyh-toksikomanami.jpg"/>
          <p:cNvPicPr>
            <a:picLocks noGrp="1" noChangeAspect="1"/>
          </p:cNvPicPr>
          <p:nvPr>
            <p:ph sz="quarter" idx="2"/>
          </p:nvPr>
        </p:nvPicPr>
        <p:blipFill rotWithShape="1">
          <a:blip r:embed="rId3" cstate="print">
            <a:lum bright="-10000" contrast="10000"/>
          </a:blip>
          <a:srcRect t="7228"/>
          <a:stretch/>
        </p:blipFill>
        <p:spPr>
          <a:xfrm>
            <a:off x="4932040" y="1268760"/>
            <a:ext cx="3657600" cy="2658021"/>
          </a:xfrm>
        </p:spPr>
      </p:pic>
      <p:sp>
        <p:nvSpPr>
          <p:cNvPr id="6" name="Содержимое 2"/>
          <p:cNvSpPr txBox="1">
            <a:spLocks/>
          </p:cNvSpPr>
          <p:nvPr/>
        </p:nvSpPr>
        <p:spPr>
          <a:xfrm>
            <a:off x="395536" y="4005064"/>
            <a:ext cx="8208912" cy="244827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57188" lvl="0" indent="-357188"/>
            <a:r>
              <a:rPr lang="ru-RU" sz="1800" dirty="0"/>
              <a:t>вокруг ноздрей, в носовых ходах, вокруг губ, особенно в уголках рта – кайма раздражения слизистых и кожи</a:t>
            </a:r>
          </a:p>
          <a:p>
            <a:pPr marL="357188" indent="-357188"/>
            <a:r>
              <a:rPr lang="ru-RU" sz="1800" dirty="0"/>
              <a:t>головные боли, плохой сон, головокружение, повышенную потливость</a:t>
            </a:r>
          </a:p>
          <a:p>
            <a:pPr marL="357188" indent="-357188"/>
            <a:r>
              <a:rPr lang="ru-RU" sz="1800" dirty="0"/>
              <a:t>начинает  укачивать в транспорте</a:t>
            </a:r>
          </a:p>
          <a:p>
            <a:pPr marL="357188" indent="-357188"/>
            <a:r>
              <a:rPr lang="ru-RU" sz="1800" dirty="0"/>
              <a:t>может появиться своеобразный симптом – белые полоски на ногтях</a:t>
            </a:r>
          </a:p>
          <a:p>
            <a:pPr marL="357188" indent="-357188"/>
            <a:r>
              <a:rPr lang="ru-RU" sz="1800" dirty="0"/>
              <a:t>повышается предрасположенность к внезапному появлению судорог</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60784" y="188640"/>
            <a:ext cx="7467600" cy="724942"/>
          </a:xfrm>
        </p:spPr>
        <p:txBody>
          <a:bodyPr>
            <a:normAutofit/>
          </a:bodyPr>
          <a:lstStyle/>
          <a:p>
            <a:pPr algn="ctr"/>
            <a:r>
              <a:rPr lang="ru-RU" sz="3600" b="1" dirty="0">
                <a:solidFill>
                  <a:schemeClr val="accent3"/>
                </a:solidFill>
                <a:latin typeface="Cambria" panose="02040503050406030204" pitchFamily="18" charset="0"/>
                <a:ea typeface="Tahoma" panose="020B0604030504040204" pitchFamily="34" charset="0"/>
                <a:cs typeface="Tahoma" panose="020B0604030504040204" pitchFamily="34" charset="0"/>
              </a:rPr>
              <a:t>Курительные смеси</a:t>
            </a:r>
          </a:p>
        </p:txBody>
      </p:sp>
      <p:sp>
        <p:nvSpPr>
          <p:cNvPr id="6" name="Содержимое 5"/>
          <p:cNvSpPr>
            <a:spLocks noGrp="1"/>
          </p:cNvSpPr>
          <p:nvPr>
            <p:ph sz="quarter" idx="2"/>
          </p:nvPr>
        </p:nvSpPr>
        <p:spPr>
          <a:xfrm>
            <a:off x="539552" y="1268760"/>
            <a:ext cx="7704856" cy="4608512"/>
          </a:xfrm>
        </p:spPr>
        <p:txBody>
          <a:bodyPr>
            <a:normAutofit fontScale="92500" lnSpcReduction="20000"/>
          </a:bodyPr>
          <a:lstStyle/>
          <a:p>
            <a:pPr marL="0" indent="0">
              <a:spcAft>
                <a:spcPts val="600"/>
              </a:spcAft>
              <a:buNone/>
            </a:pPr>
            <a:r>
              <a:rPr lang="ru-RU" b="1" dirty="0"/>
              <a:t>Признаки употребления:</a:t>
            </a:r>
            <a:endParaRPr lang="ru-RU" dirty="0"/>
          </a:p>
          <a:p>
            <a:pPr marL="357188" lvl="0" indent="-357188">
              <a:lnSpc>
                <a:spcPct val="120000"/>
              </a:lnSpc>
            </a:pPr>
            <a:r>
              <a:rPr lang="ru-RU" dirty="0"/>
              <a:t>кашель, сухость во рту</a:t>
            </a:r>
          </a:p>
          <a:p>
            <a:pPr marL="357188" indent="-357188">
              <a:lnSpc>
                <a:spcPct val="120000"/>
              </a:lnSpc>
            </a:pPr>
            <a:r>
              <a:rPr lang="ru-RU" dirty="0"/>
              <a:t>нарушение координации</a:t>
            </a:r>
          </a:p>
          <a:p>
            <a:pPr marL="357188" indent="-357188">
              <a:lnSpc>
                <a:spcPct val="120000"/>
              </a:lnSpc>
            </a:pPr>
            <a:r>
              <a:rPr lang="ru-RU" dirty="0"/>
              <a:t>дефект речи</a:t>
            </a:r>
          </a:p>
          <a:p>
            <a:pPr marL="357188" lvl="0" indent="-357188">
              <a:lnSpc>
                <a:spcPct val="120000"/>
              </a:lnSpc>
            </a:pPr>
            <a:r>
              <a:rPr lang="ru-RU" dirty="0"/>
              <a:t>бледность кожи</a:t>
            </a:r>
          </a:p>
          <a:p>
            <a:pPr marL="357188" lvl="0" indent="-357188">
              <a:lnSpc>
                <a:spcPct val="120000"/>
              </a:lnSpc>
            </a:pPr>
            <a:r>
              <a:rPr lang="ru-RU" dirty="0"/>
              <a:t>учащённый пульс</a:t>
            </a:r>
          </a:p>
          <a:p>
            <a:pPr marL="357188" lvl="0" indent="-357188">
              <a:lnSpc>
                <a:spcPct val="120000"/>
              </a:lnSpc>
            </a:pPr>
            <a:r>
              <a:rPr lang="ru-RU" dirty="0"/>
              <a:t>заторможенность мышления</a:t>
            </a:r>
          </a:p>
          <a:p>
            <a:pPr marL="357188" indent="-357188">
              <a:lnSpc>
                <a:spcPct val="120000"/>
              </a:lnSpc>
            </a:pPr>
            <a:r>
              <a:rPr lang="ru-RU" dirty="0"/>
              <a:t>мутный либо покрасневший белок глаз</a:t>
            </a:r>
          </a:p>
          <a:p>
            <a:pPr marL="357188" lvl="0" indent="-357188">
              <a:lnSpc>
                <a:spcPct val="120000"/>
              </a:lnSpc>
            </a:pPr>
            <a:r>
              <a:rPr lang="ru-RU" dirty="0"/>
              <a:t>неподвижность, застывание в одной позе при полном молчании</a:t>
            </a:r>
          </a:p>
          <a:p>
            <a:pPr marL="357188" lvl="0" indent="-357188">
              <a:lnSpc>
                <a:spcPct val="120000"/>
              </a:lnSpc>
            </a:pPr>
            <a:r>
              <a:rPr lang="ru-RU" dirty="0"/>
              <a:t>приступы беспричинного смеха</a:t>
            </a:r>
          </a:p>
        </p:txBody>
      </p:sp>
      <p:pic>
        <p:nvPicPr>
          <p:cNvPr id="7" name="Содержимое 6" descr="Zz17y-GZt0o.jpg"/>
          <p:cNvPicPr>
            <a:picLocks noGrp="1" noChangeAspect="1"/>
          </p:cNvPicPr>
          <p:nvPr>
            <p:ph sz="quarter" idx="1"/>
          </p:nvPr>
        </p:nvPicPr>
        <p:blipFill>
          <a:blip r:embed="rId3" cstate="print">
            <a:lum bright="-10000" contrast="10000"/>
          </a:blip>
          <a:stretch>
            <a:fillRect/>
          </a:stretch>
        </p:blipFill>
        <p:spPr>
          <a:xfrm>
            <a:off x="4788024" y="1484784"/>
            <a:ext cx="3749384" cy="216024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32792" y="274638"/>
            <a:ext cx="7467600" cy="1143000"/>
          </a:xfrm>
        </p:spPr>
        <p:txBody>
          <a:bodyPr>
            <a:noAutofit/>
          </a:bodyPr>
          <a:lstStyle/>
          <a:p>
            <a:pPr algn="ctr"/>
            <a:r>
              <a:rPr lang="ru-RU" sz="3600" b="1" dirty="0">
                <a:solidFill>
                  <a:schemeClr val="accent3"/>
                </a:solidFill>
                <a:latin typeface="Cambria" panose="02040503050406030204" pitchFamily="18" charset="0"/>
                <a:ea typeface="Tahoma" panose="020B0604030504040204" pitchFamily="34" charset="0"/>
                <a:cs typeface="Tahoma" panose="020B0604030504040204" pitchFamily="34" charset="0"/>
              </a:rPr>
              <a:t>Если ребёнок уже употребляет наркотики</a:t>
            </a:r>
          </a:p>
        </p:txBody>
      </p:sp>
      <p:sp>
        <p:nvSpPr>
          <p:cNvPr id="5" name="Содержимое 4"/>
          <p:cNvSpPr>
            <a:spLocks noGrp="1"/>
          </p:cNvSpPr>
          <p:nvPr>
            <p:ph sz="quarter" idx="1"/>
          </p:nvPr>
        </p:nvSpPr>
        <p:spPr>
          <a:xfrm>
            <a:off x="457200" y="1600200"/>
            <a:ext cx="8075240" cy="4572000"/>
          </a:xfrm>
        </p:spPr>
        <p:txBody>
          <a:bodyPr>
            <a:normAutofit/>
          </a:bodyPr>
          <a:lstStyle/>
          <a:p>
            <a:pPr marL="357188" indent="-357188" algn="just"/>
            <a:r>
              <a:rPr lang="ru-RU" sz="2200" dirty="0"/>
              <a:t>Правильно ли Вы поняли то, что узнали?</a:t>
            </a:r>
          </a:p>
          <a:p>
            <a:pPr marL="357188" indent="-357188" algn="just"/>
            <a:r>
              <a:rPr lang="ru-RU" sz="2200" dirty="0"/>
              <a:t>Употребляет ли ребёнок наркотики постоянно, или это «разовый эксперимент»?</a:t>
            </a:r>
          </a:p>
          <a:p>
            <a:pPr marL="357188" indent="-357188" algn="just"/>
            <a:r>
              <a:rPr lang="ru-RU" sz="2200" dirty="0"/>
              <a:t>Как Вы можете сохранить с ребёнком хорошие отношения?</a:t>
            </a:r>
          </a:p>
          <a:p>
            <a:pPr marL="357188" indent="-357188" algn="just"/>
            <a:r>
              <a:rPr lang="ru-RU" sz="2200" dirty="0"/>
              <a:t>Что Вы можете сделать, чтобы помочь ребёнку?</a:t>
            </a:r>
          </a:p>
        </p:txBody>
      </p:sp>
      <p:pic>
        <p:nvPicPr>
          <p:cNvPr id="7" name="Содержимое 6" descr="1 ncWQQTk1zc0ObYZzRH-eRw.jpeg"/>
          <p:cNvPicPr>
            <a:picLocks noGrp="1" noChangeAspect="1"/>
          </p:cNvPicPr>
          <p:nvPr>
            <p:ph sz="quarter" idx="2"/>
          </p:nvPr>
        </p:nvPicPr>
        <p:blipFill>
          <a:blip r:embed="rId3" cstate="print">
            <a:grayscl/>
          </a:blip>
          <a:stretch>
            <a:fillRect/>
          </a:stretch>
        </p:blipFill>
        <p:spPr>
          <a:xfrm>
            <a:off x="2267744" y="3798912"/>
            <a:ext cx="4305672" cy="287044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60784" y="269776"/>
            <a:ext cx="7467600" cy="1143000"/>
          </a:xfrm>
        </p:spPr>
        <p:txBody>
          <a:bodyPr>
            <a:noAutofit/>
          </a:bodyPr>
          <a:lstStyle/>
          <a:p>
            <a:r>
              <a:rPr lang="ru-RU" dirty="0"/>
              <a:t>Способы подтверждения потребления наркотиков</a:t>
            </a:r>
          </a:p>
        </p:txBody>
      </p:sp>
      <p:pic>
        <p:nvPicPr>
          <p:cNvPr id="3074" name="Picture 2"/>
          <p:cNvPicPr>
            <a:picLocks noGrp="1" noChangeAspect="1" noChangeArrowheads="1"/>
          </p:cNvPicPr>
          <p:nvPr>
            <p:ph sz="quarter" idx="1"/>
          </p:nvPr>
        </p:nvPicPr>
        <p:blipFill>
          <a:blip r:embed="rId3" cstate="print"/>
          <a:srcRect l="18677" t="29270" r="15992" b="10272"/>
          <a:stretch>
            <a:fillRect/>
          </a:stretch>
        </p:blipFill>
        <p:spPr bwMode="auto">
          <a:xfrm>
            <a:off x="107504" y="1607363"/>
            <a:ext cx="8617712" cy="448593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32792" y="269776"/>
            <a:ext cx="7467600" cy="1143000"/>
          </a:xfrm>
        </p:spPr>
        <p:txBody>
          <a:bodyPr>
            <a:noAutofit/>
          </a:bodyPr>
          <a:lstStyle/>
          <a:p>
            <a:r>
              <a:rPr lang="ru-RU" dirty="0"/>
              <a:t>Тестирование учащихся </a:t>
            </a:r>
            <a:br>
              <a:rPr lang="ru-RU" dirty="0"/>
            </a:br>
            <a:r>
              <a:rPr lang="ru-RU" dirty="0"/>
              <a:t>на наркотики</a:t>
            </a:r>
          </a:p>
        </p:txBody>
      </p:sp>
      <p:sp>
        <p:nvSpPr>
          <p:cNvPr id="6" name="Содержимое 5"/>
          <p:cNvSpPr>
            <a:spLocks noGrp="1"/>
          </p:cNvSpPr>
          <p:nvPr>
            <p:ph sz="quarter" idx="1"/>
          </p:nvPr>
        </p:nvSpPr>
        <p:spPr>
          <a:xfrm>
            <a:off x="251520" y="1867616"/>
            <a:ext cx="8208912" cy="4873752"/>
          </a:xfrm>
        </p:spPr>
        <p:txBody>
          <a:bodyPr>
            <a:normAutofit/>
          </a:bodyPr>
          <a:lstStyle/>
          <a:p>
            <a:pPr marL="357188" indent="-357188" algn="just">
              <a:spcBef>
                <a:spcPts val="1200"/>
              </a:spcBef>
              <a:spcAft>
                <a:spcPts val="1200"/>
              </a:spcAft>
            </a:pPr>
            <a:r>
              <a:rPr lang="ru-RU" sz="2200" dirty="0"/>
              <a:t>Приказ </a:t>
            </a:r>
            <a:r>
              <a:rPr lang="ru-RU" sz="2200" b="1" dirty="0"/>
              <a:t>№25/170/114 от 25.04.2011г.</a:t>
            </a:r>
            <a:r>
              <a:rPr lang="ru-RU" sz="2200" dirty="0"/>
              <a:t> Департамента общего образования ТО, Департамента здравоохранения ТО </a:t>
            </a:r>
            <a:r>
              <a:rPr lang="ru-RU" sz="2200" b="1" dirty="0"/>
              <a:t>«О проведении добровольного тестирования обучающихся общеобразовательных учреждений и учреждений начального профессионального образования Томской области на предмет выявления лиц, допускающих немедицинское потребление наркотических средств и другим </a:t>
            </a:r>
            <a:r>
              <a:rPr lang="ru-RU" sz="2200" b="1" dirty="0" err="1"/>
              <a:t>психоактивных</a:t>
            </a:r>
            <a:r>
              <a:rPr lang="ru-RU" sz="2200" b="1" dirty="0"/>
              <a:t> веществ»</a:t>
            </a:r>
            <a:r>
              <a:rPr lang="ru-RU" sz="2200" dirty="0"/>
              <a:t>.</a:t>
            </a:r>
          </a:p>
          <a:p>
            <a:pPr marL="357188" indent="-357188" algn="just">
              <a:spcBef>
                <a:spcPts val="1200"/>
              </a:spcBef>
              <a:spcAft>
                <a:spcPts val="1200"/>
              </a:spcAft>
            </a:pPr>
            <a:r>
              <a:rPr lang="ru-RU" sz="2200" dirty="0"/>
              <a:t>Президент Российской Федерации В.Путин </a:t>
            </a:r>
            <a:r>
              <a:rPr lang="ru-RU" sz="2200" b="1" dirty="0"/>
              <a:t>7 июня 2013</a:t>
            </a:r>
            <a:r>
              <a:rPr lang="ru-RU" sz="2200" dirty="0"/>
              <a:t> года подписал закон, которым вводится тестирование учащихся на наркотики.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80920" cy="1143000"/>
          </a:xfrm>
        </p:spPr>
        <p:txBody>
          <a:bodyPr>
            <a:noAutofit/>
          </a:bodyPr>
          <a:lstStyle/>
          <a:p>
            <a:r>
              <a:rPr lang="ru-RU" dirty="0"/>
              <a:t>Информация о положительном результате теста</a:t>
            </a:r>
          </a:p>
        </p:txBody>
      </p:sp>
      <p:sp>
        <p:nvSpPr>
          <p:cNvPr id="4" name="Скругленный прямоугольник 3"/>
          <p:cNvSpPr/>
          <p:nvPr/>
        </p:nvSpPr>
        <p:spPr>
          <a:xfrm>
            <a:off x="300527" y="1988840"/>
            <a:ext cx="3129471" cy="90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solidFill>
                <a:schemeClr val="tx1"/>
              </a:solidFill>
            </a:endParaRPr>
          </a:p>
        </p:txBody>
      </p:sp>
      <p:sp>
        <p:nvSpPr>
          <p:cNvPr id="5" name="Стрелка вправо 4"/>
          <p:cNvSpPr/>
          <p:nvPr/>
        </p:nvSpPr>
        <p:spPr>
          <a:xfrm>
            <a:off x="3860258" y="2294996"/>
            <a:ext cx="928694" cy="35719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6" name="Скругленный прямоугольник 5"/>
          <p:cNvSpPr/>
          <p:nvPr/>
        </p:nvSpPr>
        <p:spPr>
          <a:xfrm>
            <a:off x="5285810" y="1988840"/>
            <a:ext cx="3102614" cy="90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a:off x="4002135" y="2132856"/>
            <a:ext cx="562455" cy="755984"/>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0" name="Прямая соединительная линия 9"/>
          <p:cNvCxnSpPr/>
          <p:nvPr/>
        </p:nvCxnSpPr>
        <p:spPr>
          <a:xfrm flipH="1">
            <a:off x="4002135" y="2132856"/>
            <a:ext cx="500066" cy="75731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sp>
        <p:nvSpPr>
          <p:cNvPr id="11" name="Скругленный прямоугольник 10"/>
          <p:cNvSpPr/>
          <p:nvPr/>
        </p:nvSpPr>
        <p:spPr>
          <a:xfrm>
            <a:off x="300528" y="3393096"/>
            <a:ext cx="3143272" cy="90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solidFill>
                <a:schemeClr val="tx1"/>
              </a:solidFill>
            </a:endParaRPr>
          </a:p>
        </p:txBody>
      </p:sp>
      <p:sp>
        <p:nvSpPr>
          <p:cNvPr id="12" name="Стрелка вправо 11"/>
          <p:cNvSpPr/>
          <p:nvPr/>
        </p:nvSpPr>
        <p:spPr>
          <a:xfrm>
            <a:off x="3860258" y="3628782"/>
            <a:ext cx="928694" cy="42862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3" name="Скругленный прямоугольник 12"/>
          <p:cNvSpPr/>
          <p:nvPr/>
        </p:nvSpPr>
        <p:spPr>
          <a:xfrm>
            <a:off x="5279432" y="3374173"/>
            <a:ext cx="3108992" cy="90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85721" y="4977272"/>
            <a:ext cx="3143272" cy="900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solidFill>
                <a:schemeClr val="tx1"/>
              </a:solidFill>
            </a:endParaRPr>
          </a:p>
        </p:txBody>
      </p:sp>
      <p:sp>
        <p:nvSpPr>
          <p:cNvPr id="15" name="Стрелка вправо 14"/>
          <p:cNvSpPr/>
          <p:nvPr/>
        </p:nvSpPr>
        <p:spPr>
          <a:xfrm>
            <a:off x="3707334" y="4738066"/>
            <a:ext cx="1939086" cy="1378412"/>
          </a:xfrm>
          <a:prstGeom prst="rightArrow">
            <a:avLst>
              <a:gd name="adj1" fmla="val 65072"/>
              <a:gd name="adj2" fmla="val 540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6" name="Скругленный прямоугольник 15"/>
          <p:cNvSpPr/>
          <p:nvPr/>
        </p:nvSpPr>
        <p:spPr>
          <a:xfrm>
            <a:off x="5836444" y="4910594"/>
            <a:ext cx="2500330" cy="90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7" name="TextBox 16"/>
          <p:cNvSpPr txBox="1"/>
          <p:nvPr/>
        </p:nvSpPr>
        <p:spPr>
          <a:xfrm>
            <a:off x="323528" y="2204864"/>
            <a:ext cx="3000396" cy="369332"/>
          </a:xfrm>
          <a:prstGeom prst="rect">
            <a:avLst/>
          </a:prstGeom>
          <a:noFill/>
        </p:spPr>
        <p:txBody>
          <a:bodyPr wrap="square" rtlCol="0">
            <a:spAutoFit/>
          </a:bodyPr>
          <a:lstStyle/>
          <a:p>
            <a:pPr algn="ctr"/>
            <a:r>
              <a:rPr lang="ru-RU" b="1" dirty="0"/>
              <a:t>Положительный результат</a:t>
            </a:r>
          </a:p>
        </p:txBody>
      </p:sp>
      <p:sp>
        <p:nvSpPr>
          <p:cNvPr id="18" name="TextBox 17"/>
          <p:cNvSpPr txBox="1"/>
          <p:nvPr/>
        </p:nvSpPr>
        <p:spPr>
          <a:xfrm>
            <a:off x="5285240" y="2267580"/>
            <a:ext cx="3103184" cy="369332"/>
          </a:xfrm>
          <a:prstGeom prst="rect">
            <a:avLst/>
          </a:prstGeom>
          <a:noFill/>
        </p:spPr>
        <p:txBody>
          <a:bodyPr wrap="square" rtlCol="0">
            <a:spAutoFit/>
          </a:bodyPr>
          <a:lstStyle/>
          <a:p>
            <a:pPr algn="ctr"/>
            <a:r>
              <a:rPr lang="ru-RU" b="1" dirty="0">
                <a:solidFill>
                  <a:schemeClr val="bg1"/>
                </a:solidFill>
              </a:rPr>
              <a:t>Администрация школы</a:t>
            </a:r>
          </a:p>
        </p:txBody>
      </p:sp>
      <p:sp>
        <p:nvSpPr>
          <p:cNvPr id="19" name="TextBox 18"/>
          <p:cNvSpPr txBox="1"/>
          <p:nvPr/>
        </p:nvSpPr>
        <p:spPr>
          <a:xfrm>
            <a:off x="395536" y="3501008"/>
            <a:ext cx="2928638" cy="646331"/>
          </a:xfrm>
          <a:prstGeom prst="rect">
            <a:avLst/>
          </a:prstGeom>
          <a:noFill/>
        </p:spPr>
        <p:txBody>
          <a:bodyPr wrap="square" rtlCol="0">
            <a:spAutoFit/>
          </a:bodyPr>
          <a:lstStyle/>
          <a:p>
            <a:pPr algn="ctr"/>
            <a:r>
              <a:rPr lang="ru-RU" b="1" dirty="0"/>
              <a:t>Положительный результат </a:t>
            </a:r>
          </a:p>
          <a:p>
            <a:pPr algn="ctr"/>
            <a:r>
              <a:rPr lang="ru-RU" b="1" dirty="0"/>
              <a:t>у лица, </a:t>
            </a:r>
            <a:r>
              <a:rPr lang="ru-RU" b="1" dirty="0">
                <a:solidFill>
                  <a:srgbClr val="C00000"/>
                </a:solidFill>
              </a:rPr>
              <a:t>младше 15 лет</a:t>
            </a:r>
          </a:p>
        </p:txBody>
      </p:sp>
      <p:sp>
        <p:nvSpPr>
          <p:cNvPr id="20" name="TextBox 19"/>
          <p:cNvSpPr txBox="1"/>
          <p:nvPr/>
        </p:nvSpPr>
        <p:spPr>
          <a:xfrm>
            <a:off x="5292080" y="3502749"/>
            <a:ext cx="2952328" cy="646331"/>
          </a:xfrm>
          <a:prstGeom prst="rect">
            <a:avLst/>
          </a:prstGeom>
          <a:noFill/>
        </p:spPr>
        <p:txBody>
          <a:bodyPr wrap="square" rtlCol="0">
            <a:spAutoFit/>
          </a:bodyPr>
          <a:lstStyle/>
          <a:p>
            <a:pPr algn="ctr"/>
            <a:r>
              <a:rPr lang="ru-RU" b="1" dirty="0">
                <a:solidFill>
                  <a:schemeClr val="bg1"/>
                </a:solidFill>
              </a:rPr>
              <a:t>Родители/законные представители</a:t>
            </a:r>
          </a:p>
        </p:txBody>
      </p:sp>
      <p:sp>
        <p:nvSpPr>
          <p:cNvPr id="21" name="TextBox 20"/>
          <p:cNvSpPr txBox="1"/>
          <p:nvPr/>
        </p:nvSpPr>
        <p:spPr>
          <a:xfrm>
            <a:off x="134294" y="5085184"/>
            <a:ext cx="3357586" cy="646331"/>
          </a:xfrm>
          <a:prstGeom prst="rect">
            <a:avLst/>
          </a:prstGeom>
          <a:noFill/>
        </p:spPr>
        <p:txBody>
          <a:bodyPr wrap="square" rtlCol="0">
            <a:spAutoFit/>
          </a:bodyPr>
          <a:lstStyle/>
          <a:p>
            <a:pPr algn="ctr"/>
            <a:r>
              <a:rPr lang="ru-RU" b="1" dirty="0"/>
              <a:t>Положительный результат </a:t>
            </a:r>
          </a:p>
          <a:p>
            <a:pPr algn="ctr"/>
            <a:r>
              <a:rPr lang="ru-RU" b="1" dirty="0"/>
              <a:t>у лица, </a:t>
            </a:r>
            <a:r>
              <a:rPr lang="ru-RU" b="1" dirty="0">
                <a:solidFill>
                  <a:srgbClr val="C00000"/>
                </a:solidFill>
              </a:rPr>
              <a:t>старше 15 лет</a:t>
            </a:r>
          </a:p>
        </p:txBody>
      </p:sp>
      <p:sp>
        <p:nvSpPr>
          <p:cNvPr id="22" name="TextBox 21"/>
          <p:cNvSpPr txBox="1"/>
          <p:nvPr/>
        </p:nvSpPr>
        <p:spPr>
          <a:xfrm>
            <a:off x="5919794" y="5086925"/>
            <a:ext cx="2324614" cy="646331"/>
          </a:xfrm>
          <a:prstGeom prst="rect">
            <a:avLst/>
          </a:prstGeom>
          <a:noFill/>
        </p:spPr>
        <p:txBody>
          <a:bodyPr wrap="square" rtlCol="0">
            <a:spAutoFit/>
          </a:bodyPr>
          <a:lstStyle/>
          <a:p>
            <a:pPr algn="ctr"/>
            <a:r>
              <a:rPr lang="ru-RU" b="1" dirty="0">
                <a:solidFill>
                  <a:schemeClr val="bg1"/>
                </a:solidFill>
              </a:rPr>
              <a:t>Родители/законные представители</a:t>
            </a:r>
          </a:p>
        </p:txBody>
      </p:sp>
      <p:sp>
        <p:nvSpPr>
          <p:cNvPr id="23" name="TextBox 22"/>
          <p:cNvSpPr txBox="1"/>
          <p:nvPr/>
        </p:nvSpPr>
        <p:spPr>
          <a:xfrm>
            <a:off x="3635896" y="5013176"/>
            <a:ext cx="1857388" cy="830997"/>
          </a:xfrm>
          <a:prstGeom prst="rect">
            <a:avLst/>
          </a:prstGeom>
          <a:noFill/>
        </p:spPr>
        <p:txBody>
          <a:bodyPr wrap="square" rtlCol="0">
            <a:spAutoFit/>
          </a:bodyPr>
          <a:lstStyle/>
          <a:p>
            <a:pPr algn="ctr"/>
            <a:r>
              <a:rPr lang="ru-RU" sz="1600" b="1" dirty="0"/>
              <a:t>Только с разрешения подростка!!</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6808" y="255786"/>
            <a:ext cx="7467600" cy="652934"/>
          </a:xfrm>
        </p:spPr>
        <p:txBody>
          <a:bodyPr>
            <a:noAutofit/>
          </a:bodyPr>
          <a:lstStyle/>
          <a:p>
            <a:r>
              <a:rPr lang="ru-RU" sz="4000" dirty="0"/>
              <a:t>Вам помогут</a:t>
            </a:r>
          </a:p>
        </p:txBody>
      </p:sp>
      <p:pic>
        <p:nvPicPr>
          <p:cNvPr id="4098" name="Picture 2"/>
          <p:cNvPicPr>
            <a:picLocks noGrp="1" noChangeAspect="1" noChangeArrowheads="1"/>
          </p:cNvPicPr>
          <p:nvPr>
            <p:ph sz="quarter" idx="1"/>
          </p:nvPr>
        </p:nvPicPr>
        <p:blipFill>
          <a:blip r:embed="rId3" cstate="print">
            <a:lum contrast="10000"/>
          </a:blip>
          <a:srcRect l="25837" t="26088" r="25411" b="16636"/>
          <a:stretch>
            <a:fillRect/>
          </a:stretch>
        </p:blipFill>
        <p:spPr bwMode="auto">
          <a:xfrm>
            <a:off x="251520" y="1124744"/>
            <a:ext cx="8447611" cy="558251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8816" y="260648"/>
            <a:ext cx="7467600" cy="796950"/>
          </a:xfrm>
        </p:spPr>
        <p:txBody>
          <a:bodyPr/>
          <a:lstStyle/>
          <a:p>
            <a:r>
              <a:rPr lang="ru-RU" dirty="0"/>
              <a:t>Благодарю за внимание!</a:t>
            </a:r>
          </a:p>
        </p:txBody>
      </p:sp>
      <p:sp>
        <p:nvSpPr>
          <p:cNvPr id="3" name="Объект 2">
            <a:extLst>
              <a:ext uri="{FF2B5EF4-FFF2-40B4-BE49-F238E27FC236}">
                <a16:creationId xmlns:a16="http://schemas.microsoft.com/office/drawing/2014/main" id="{B8A3020F-895A-78AA-7366-DF48E1DECB94}"/>
              </a:ext>
            </a:extLst>
          </p:cNvPr>
          <p:cNvSpPr>
            <a:spLocks noGrp="1"/>
          </p:cNvSpPr>
          <p:nvPr>
            <p:ph sz="quarter" idx="1"/>
          </p:nvPr>
        </p:nvSpPr>
        <p:spPr/>
        <p:txBody>
          <a:bodyPr/>
          <a:lstStyle/>
          <a:p>
            <a:endParaRPr lang="ru-RU"/>
          </a:p>
        </p:txBody>
      </p:sp>
      <p:sp>
        <p:nvSpPr>
          <p:cNvPr id="6" name="TextBox 5">
            <a:extLst>
              <a:ext uri="{FF2B5EF4-FFF2-40B4-BE49-F238E27FC236}">
                <a16:creationId xmlns:a16="http://schemas.microsoft.com/office/drawing/2014/main" id="{183315CB-ACF3-AA47-5D29-346D35E08E7C}"/>
              </a:ext>
            </a:extLst>
          </p:cNvPr>
          <p:cNvSpPr txBox="1"/>
          <p:nvPr/>
        </p:nvSpPr>
        <p:spPr>
          <a:xfrm>
            <a:off x="342928" y="5589240"/>
            <a:ext cx="8229600" cy="1051570"/>
          </a:xfrm>
          <a:prstGeom prst="rect">
            <a:avLst/>
          </a:prstGeom>
          <a:noFill/>
        </p:spPr>
        <p:txBody>
          <a:bodyPr wrap="square" rtlCol="0">
            <a:spAutoFit/>
          </a:bodyPr>
          <a:lstStyle/>
          <a:p>
            <a:pPr algn="ctr">
              <a:spcBef>
                <a:spcPts val="500"/>
              </a:spcBef>
              <a:buClr>
                <a:schemeClr val="accent1"/>
              </a:buClr>
              <a:buSzPct val="80000"/>
              <a:defRPr/>
            </a:pPr>
            <a:r>
              <a:rPr lang="ru-RU" b="1" dirty="0">
                <a:latin typeface="Cambria" panose="02040503050406030204" pitchFamily="18" charset="0"/>
                <a:ea typeface="Cambria" panose="02040503050406030204" pitchFamily="18" charset="0"/>
                <a:cs typeface="Arial" panose="020B0604020202020204" pitchFamily="34" charset="0"/>
              </a:rPr>
              <a:t>ОГБУЗ «Центр общественного здоровья и медицинской профилактики»</a:t>
            </a:r>
          </a:p>
          <a:p>
            <a:pPr algn="ctr">
              <a:spcBef>
                <a:spcPts val="500"/>
              </a:spcBef>
              <a:buClr>
                <a:schemeClr val="accent1"/>
              </a:buClr>
              <a:buSzPct val="80000"/>
              <a:defRPr/>
            </a:pPr>
            <a:r>
              <a:rPr lang="ru-RU" b="1" dirty="0">
                <a:latin typeface="Cambria" panose="02040503050406030204" pitchFamily="18" charset="0"/>
                <a:ea typeface="Cambria" panose="02040503050406030204" pitchFamily="18" charset="0"/>
                <a:cs typeface="Arial" panose="020B0604020202020204" pitchFamily="34" charset="0"/>
              </a:rPr>
              <a:t>г. Томск, ул. Никитина, 43, телефон: (3822) </a:t>
            </a:r>
            <a:r>
              <a:rPr lang="ru-RU" b="1" dirty="0">
                <a:latin typeface="Cambria" panose="02040503050406030204" pitchFamily="18" charset="0"/>
                <a:ea typeface="Cambria" panose="02040503050406030204" pitchFamily="18" charset="0"/>
              </a:rPr>
              <a:t>44-35-60</a:t>
            </a:r>
            <a:r>
              <a:rPr lang="ru-RU" dirty="0">
                <a:latin typeface="Cambria" panose="02040503050406030204" pitchFamily="18" charset="0"/>
                <a:ea typeface="Cambria" panose="02040503050406030204" pitchFamily="18" charset="0"/>
              </a:rPr>
              <a:t> </a:t>
            </a:r>
            <a:r>
              <a:rPr lang="ru-RU" b="1" dirty="0">
                <a:latin typeface="Cambria" panose="02040503050406030204" pitchFamily="18" charset="0"/>
                <a:ea typeface="Cambria" panose="02040503050406030204" pitchFamily="18" charset="0"/>
                <a:cs typeface="Arial" panose="020B0604020202020204" pitchFamily="34" charset="0"/>
              </a:rPr>
              <a:t> </a:t>
            </a:r>
          </a:p>
          <a:p>
            <a:pPr algn="ctr">
              <a:spcBef>
                <a:spcPts val="500"/>
              </a:spcBef>
              <a:buClr>
                <a:schemeClr val="accent1"/>
              </a:buClr>
              <a:buSzPct val="80000"/>
              <a:defRPr/>
            </a:pPr>
            <a:r>
              <a:rPr lang="en-US" b="1" dirty="0">
                <a:latin typeface="Cambria" panose="02040503050406030204" pitchFamily="18" charset="0"/>
                <a:ea typeface="Cambria" panose="02040503050406030204" pitchFamily="18" charset="0"/>
                <a:cs typeface="Arial" panose="020B0604020202020204" pitchFamily="34" charset="0"/>
              </a:rPr>
              <a:t>e</a:t>
            </a:r>
            <a:r>
              <a:rPr lang="ru-RU" b="1" dirty="0">
                <a:latin typeface="Cambria" panose="02040503050406030204" pitchFamily="18" charset="0"/>
                <a:ea typeface="Cambria" panose="02040503050406030204" pitchFamily="18" charset="0"/>
                <a:cs typeface="Arial" panose="020B0604020202020204" pitchFamily="34" charset="0"/>
              </a:rPr>
              <a:t>-</a:t>
            </a:r>
            <a:r>
              <a:rPr lang="ru-RU" b="1" dirty="0" err="1">
                <a:latin typeface="Cambria" panose="02040503050406030204" pitchFamily="18" charset="0"/>
                <a:ea typeface="Cambria" panose="02040503050406030204" pitchFamily="18" charset="0"/>
                <a:cs typeface="Arial" panose="020B0604020202020204" pitchFamily="34" charset="0"/>
              </a:rPr>
              <a:t>mail</a:t>
            </a:r>
            <a:r>
              <a:rPr lang="ru-RU" b="1" dirty="0">
                <a:latin typeface="Cambria" panose="02040503050406030204" pitchFamily="18" charset="0"/>
                <a:ea typeface="Cambria" panose="02040503050406030204" pitchFamily="18" charset="0"/>
                <a:cs typeface="Arial" panose="020B0604020202020204" pitchFamily="34" charset="0"/>
              </a:rPr>
              <a:t>: </a:t>
            </a:r>
            <a:r>
              <a:rPr lang="en-US" b="1" dirty="0">
                <a:solidFill>
                  <a:srgbClr val="0070C0"/>
                </a:solidFill>
                <a:latin typeface="Cambria" panose="02040503050406030204" pitchFamily="18" charset="0"/>
                <a:ea typeface="Cambria" panose="02040503050406030204" pitchFamily="18" charset="0"/>
              </a:rPr>
              <a:t>profilaktika@tomsk.gov70.ru</a:t>
            </a:r>
            <a:r>
              <a:rPr lang="en-US" b="1" dirty="0">
                <a:latin typeface="Cambria" panose="02040503050406030204" pitchFamily="18" charset="0"/>
                <a:ea typeface="Cambria" panose="02040503050406030204" pitchFamily="18" charset="0"/>
              </a:rPr>
              <a:t>,</a:t>
            </a:r>
            <a:r>
              <a:rPr lang="ru-RU" b="1" dirty="0">
                <a:latin typeface="Cambria" panose="02040503050406030204" pitchFamily="18" charset="0"/>
                <a:ea typeface="Cambria" panose="02040503050406030204" pitchFamily="18" charset="0"/>
              </a:rPr>
              <a:t> </a:t>
            </a:r>
            <a:r>
              <a:rPr lang="ru-RU" b="1" dirty="0">
                <a:latin typeface="Cambria" panose="02040503050406030204" pitchFamily="18" charset="0"/>
                <a:ea typeface="Cambria" panose="02040503050406030204" pitchFamily="18" charset="0"/>
                <a:cs typeface="Arial" panose="020B0604020202020204" pitchFamily="34" charset="0"/>
              </a:rPr>
              <a:t>сайт: </a:t>
            </a:r>
            <a:r>
              <a:rPr lang="en-US" b="1" dirty="0">
                <a:solidFill>
                  <a:srgbClr val="0070C0"/>
                </a:solidFill>
                <a:latin typeface="Cambria" panose="02040503050406030204" pitchFamily="18" charset="0"/>
                <a:ea typeface="Cambria" panose="02040503050406030204" pitchFamily="18" charset="0"/>
              </a:rPr>
              <a:t>profilaktika.tomsk.ru</a:t>
            </a:r>
            <a:endParaRPr lang="ru-RU" b="1" dirty="0">
              <a:solidFill>
                <a:srgbClr val="005092"/>
              </a:solidFill>
              <a:latin typeface="Cambria" panose="02040503050406030204" pitchFamily="18" charset="0"/>
              <a:ea typeface="Cambria" panose="02040503050406030204" pitchFamily="18" charset="0"/>
              <a:cs typeface="Arial" panose="020B0604020202020204" pitchFamily="34" charset="0"/>
            </a:endParaRPr>
          </a:p>
        </p:txBody>
      </p:sp>
      <p:pic>
        <p:nvPicPr>
          <p:cNvPr id="7" name="Рисунок 6">
            <a:extLst>
              <a:ext uri="{FF2B5EF4-FFF2-40B4-BE49-F238E27FC236}">
                <a16:creationId xmlns:a16="http://schemas.microsoft.com/office/drawing/2014/main" id="{9D68FB04-7887-BD3A-7079-BD1528A26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412776"/>
            <a:ext cx="4032448" cy="40324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792" y="197768"/>
            <a:ext cx="7467600" cy="1143000"/>
          </a:xfrm>
        </p:spPr>
        <p:txBody>
          <a:bodyPr>
            <a:normAutofit fontScale="90000"/>
          </a:bodyPr>
          <a:lstStyle/>
          <a:p>
            <a:r>
              <a:rPr lang="ru-RU" dirty="0"/>
              <a:t>Употреблению наркотиков может быть подвержен ЛЮБОЙ ребёнок</a:t>
            </a:r>
          </a:p>
        </p:txBody>
      </p:sp>
      <p:graphicFrame>
        <p:nvGraphicFramePr>
          <p:cNvPr id="4" name="Содержимое 3"/>
          <p:cNvGraphicFramePr>
            <a:graphicFrameLocks noGrp="1"/>
          </p:cNvGraphicFramePr>
          <p:nvPr>
            <p:ph sz="quarter" idx="1"/>
            <p:extLst>
              <p:ext uri="{D42A27DB-BD31-4B8C-83A1-F6EECF244321}">
                <p14:modId xmlns:p14="http://schemas.microsoft.com/office/powerpoint/2010/main" val="3486057374"/>
              </p:ext>
            </p:extLst>
          </p:nvPr>
        </p:nvGraphicFramePr>
        <p:xfrm>
          <a:off x="500604" y="1556792"/>
          <a:ext cx="8031836" cy="4896546"/>
        </p:xfrm>
        <a:graphic>
          <a:graphicData uri="http://schemas.openxmlformats.org/drawingml/2006/table">
            <a:tbl>
              <a:tblPr firstRow="1" bandRow="1">
                <a:tableStyleId>{8799B23B-EC83-4686-B30A-512413B5E67A}</a:tableStyleId>
              </a:tblPr>
              <a:tblGrid>
                <a:gridCol w="4015918">
                  <a:extLst>
                    <a:ext uri="{9D8B030D-6E8A-4147-A177-3AD203B41FA5}">
                      <a16:colId xmlns:a16="http://schemas.microsoft.com/office/drawing/2014/main" val="20000"/>
                    </a:ext>
                  </a:extLst>
                </a:gridCol>
                <a:gridCol w="4015918">
                  <a:extLst>
                    <a:ext uri="{9D8B030D-6E8A-4147-A177-3AD203B41FA5}">
                      <a16:colId xmlns:a16="http://schemas.microsoft.com/office/drawing/2014/main" val="20001"/>
                    </a:ext>
                  </a:extLst>
                </a:gridCol>
              </a:tblGrid>
              <a:tr h="488867">
                <a:tc>
                  <a:txBody>
                    <a:bodyPr/>
                    <a:lstStyle/>
                    <a:p>
                      <a:pPr algn="ctr"/>
                      <a:r>
                        <a:rPr lang="ru-RU" sz="2200" dirty="0">
                          <a:solidFill>
                            <a:schemeClr val="accent4">
                              <a:lumMod val="50000"/>
                            </a:schemeClr>
                          </a:solidFill>
                        </a:rPr>
                        <a:t>Незрелая личность</a:t>
                      </a:r>
                      <a:endParaRPr lang="ru-RU" sz="2200" b="1" dirty="0">
                        <a:solidFill>
                          <a:schemeClr val="accent4">
                            <a:lumMod val="50000"/>
                          </a:schemeClr>
                        </a:solidFill>
                        <a:latin typeface="Calibri" panose="020F0502020204030204" pitchFamily="34" charset="0"/>
                      </a:endParaRPr>
                    </a:p>
                  </a:txBody>
                  <a:tcPr/>
                </a:tc>
                <a:tc>
                  <a:txBody>
                    <a:bodyPr/>
                    <a:lstStyle/>
                    <a:p>
                      <a:pPr algn="ctr"/>
                      <a:r>
                        <a:rPr lang="ru-RU" sz="2200" dirty="0">
                          <a:solidFill>
                            <a:schemeClr val="accent4">
                              <a:lumMod val="50000"/>
                            </a:schemeClr>
                          </a:solidFill>
                        </a:rPr>
                        <a:t>Зрелая личность</a:t>
                      </a:r>
                      <a:endParaRPr lang="ru-RU" sz="2200" b="1" dirty="0">
                        <a:solidFill>
                          <a:schemeClr val="accent4">
                            <a:lumMod val="50000"/>
                          </a:schemeClr>
                        </a:solidFill>
                        <a:latin typeface="Calibri" panose="020F0502020204030204" pitchFamily="34" charset="0"/>
                      </a:endParaRPr>
                    </a:p>
                  </a:txBody>
                  <a:tcPr/>
                </a:tc>
                <a:extLst>
                  <a:ext uri="{0D108BD9-81ED-4DB2-BD59-A6C34878D82A}">
                    <a16:rowId xmlns:a16="http://schemas.microsoft.com/office/drawing/2014/main" val="10000"/>
                  </a:ext>
                </a:extLst>
              </a:tr>
              <a:tr h="453184">
                <a:tc>
                  <a:txBody>
                    <a:bodyPr/>
                    <a:lstStyle/>
                    <a:p>
                      <a:r>
                        <a:rPr lang="ru-RU" dirty="0"/>
                        <a:t>Хочет, чтобы её дела устроил кто-то</a:t>
                      </a:r>
                      <a:endParaRPr lang="ru-RU" dirty="0">
                        <a:latin typeface="Calibri" panose="020F0502020204030204" pitchFamily="34" charset="0"/>
                      </a:endParaRPr>
                    </a:p>
                  </a:txBody>
                  <a:tcPr/>
                </a:tc>
                <a:tc>
                  <a:txBody>
                    <a:bodyPr/>
                    <a:lstStyle/>
                    <a:p>
                      <a:r>
                        <a:rPr lang="ru-RU" dirty="0"/>
                        <a:t>Свои дела устраивает сама</a:t>
                      </a:r>
                      <a:endParaRPr lang="ru-RU" dirty="0">
                        <a:latin typeface="Calibri" panose="020F0502020204030204" pitchFamily="34" charset="0"/>
                      </a:endParaRPr>
                    </a:p>
                  </a:txBody>
                  <a:tcPr/>
                </a:tc>
                <a:extLst>
                  <a:ext uri="{0D108BD9-81ED-4DB2-BD59-A6C34878D82A}">
                    <a16:rowId xmlns:a16="http://schemas.microsoft.com/office/drawing/2014/main" val="10001"/>
                  </a:ext>
                </a:extLst>
              </a:tr>
              <a:tr h="453184">
                <a:tc>
                  <a:txBody>
                    <a:bodyPr/>
                    <a:lstStyle/>
                    <a:p>
                      <a:r>
                        <a:rPr lang="ru-RU" dirty="0"/>
                        <a:t>Надеется</a:t>
                      </a:r>
                      <a:endParaRPr lang="ru-RU" dirty="0">
                        <a:latin typeface="Calibri" panose="020F0502020204030204" pitchFamily="34" charset="0"/>
                      </a:endParaRPr>
                    </a:p>
                  </a:txBody>
                  <a:tcPr/>
                </a:tc>
                <a:tc>
                  <a:txBody>
                    <a:bodyPr/>
                    <a:lstStyle/>
                    <a:p>
                      <a:r>
                        <a:rPr lang="ru-RU" dirty="0"/>
                        <a:t>Действует</a:t>
                      </a:r>
                      <a:endParaRPr lang="ru-RU" dirty="0">
                        <a:latin typeface="Calibri" panose="020F0502020204030204" pitchFamily="34" charset="0"/>
                      </a:endParaRPr>
                    </a:p>
                  </a:txBody>
                  <a:tcPr/>
                </a:tc>
                <a:extLst>
                  <a:ext uri="{0D108BD9-81ED-4DB2-BD59-A6C34878D82A}">
                    <a16:rowId xmlns:a16="http://schemas.microsoft.com/office/drawing/2014/main" val="10002"/>
                  </a:ext>
                </a:extLst>
              </a:tr>
              <a:tr h="782207">
                <a:tc>
                  <a:txBody>
                    <a:bodyPr/>
                    <a:lstStyle/>
                    <a:p>
                      <a:r>
                        <a:rPr lang="ru-RU" dirty="0"/>
                        <a:t>Вначале принимает решение,</a:t>
                      </a:r>
                      <a:r>
                        <a:rPr lang="ru-RU" baseline="0" dirty="0"/>
                        <a:t> затем подгоняет факты</a:t>
                      </a:r>
                      <a:endParaRPr lang="ru-RU" baseline="0" dirty="0">
                        <a:latin typeface="Calibri" panose="020F0502020204030204" pitchFamily="34" charset="0"/>
                      </a:endParaRPr>
                    </a:p>
                  </a:txBody>
                  <a:tcPr/>
                </a:tc>
                <a:tc>
                  <a:txBody>
                    <a:bodyPr/>
                    <a:lstStyle/>
                    <a:p>
                      <a:r>
                        <a:rPr lang="ru-RU" dirty="0"/>
                        <a:t>Вначале собирает факты, на их основании принимает решения</a:t>
                      </a:r>
                      <a:endParaRPr lang="ru-RU" dirty="0">
                        <a:latin typeface="Calibri" panose="020F0502020204030204" pitchFamily="34" charset="0"/>
                      </a:endParaRPr>
                    </a:p>
                  </a:txBody>
                  <a:tcPr/>
                </a:tc>
                <a:extLst>
                  <a:ext uri="{0D108BD9-81ED-4DB2-BD59-A6C34878D82A}">
                    <a16:rowId xmlns:a16="http://schemas.microsoft.com/office/drawing/2014/main" val="10003"/>
                  </a:ext>
                </a:extLst>
              </a:tr>
              <a:tr h="453184">
                <a:tc>
                  <a:txBody>
                    <a:bodyPr/>
                    <a:lstStyle/>
                    <a:p>
                      <a:r>
                        <a:rPr lang="ru-RU" dirty="0"/>
                        <a:t>Хочет занять высокое положение</a:t>
                      </a:r>
                      <a:endParaRPr lang="ru-RU" dirty="0">
                        <a:latin typeface="Calibri" panose="020F0502020204030204" pitchFamily="34" charset="0"/>
                      </a:endParaRPr>
                    </a:p>
                  </a:txBody>
                  <a:tcPr/>
                </a:tc>
                <a:tc>
                  <a:txBody>
                    <a:bodyPr/>
                    <a:lstStyle/>
                    <a:p>
                      <a:r>
                        <a:rPr lang="ru-RU" dirty="0"/>
                        <a:t>Заботится о личностном росте</a:t>
                      </a:r>
                      <a:endParaRPr lang="ru-RU" dirty="0">
                        <a:latin typeface="Calibri" panose="020F0502020204030204" pitchFamily="34" charset="0"/>
                      </a:endParaRPr>
                    </a:p>
                  </a:txBody>
                  <a:tcPr/>
                </a:tc>
                <a:extLst>
                  <a:ext uri="{0D108BD9-81ED-4DB2-BD59-A6C34878D82A}">
                    <a16:rowId xmlns:a16="http://schemas.microsoft.com/office/drawing/2014/main" val="10004"/>
                  </a:ext>
                </a:extLst>
              </a:tr>
              <a:tr h="453184">
                <a:tc>
                  <a:txBody>
                    <a:bodyPr/>
                    <a:lstStyle/>
                    <a:p>
                      <a:r>
                        <a:rPr lang="ru-RU" dirty="0"/>
                        <a:t>Пытается изменить других людей</a:t>
                      </a:r>
                      <a:endParaRPr lang="ru-RU" dirty="0">
                        <a:latin typeface="Calibri" panose="020F0502020204030204" pitchFamily="34" charset="0"/>
                      </a:endParaRPr>
                    </a:p>
                  </a:txBody>
                  <a:tcPr/>
                </a:tc>
                <a:tc>
                  <a:txBody>
                    <a:bodyPr/>
                    <a:lstStyle/>
                    <a:p>
                      <a:r>
                        <a:rPr lang="ru-RU" dirty="0"/>
                        <a:t>Пытается изменить себя</a:t>
                      </a:r>
                      <a:endParaRPr lang="ru-RU" dirty="0">
                        <a:latin typeface="Calibri" panose="020F0502020204030204" pitchFamily="34" charset="0"/>
                      </a:endParaRPr>
                    </a:p>
                  </a:txBody>
                  <a:tcPr/>
                </a:tc>
                <a:extLst>
                  <a:ext uri="{0D108BD9-81ED-4DB2-BD59-A6C34878D82A}">
                    <a16:rowId xmlns:a16="http://schemas.microsoft.com/office/drawing/2014/main" val="10005"/>
                  </a:ext>
                </a:extLst>
              </a:tr>
              <a:tr h="453184">
                <a:tc>
                  <a:txBody>
                    <a:bodyPr/>
                    <a:lstStyle/>
                    <a:p>
                      <a:r>
                        <a:rPr lang="ru-RU" dirty="0"/>
                        <a:t>Пытается изменить обстоятельства</a:t>
                      </a:r>
                      <a:endParaRPr lang="ru-RU" dirty="0">
                        <a:latin typeface="Calibri" panose="020F0502020204030204" pitchFamily="34" charset="0"/>
                      </a:endParaRPr>
                    </a:p>
                  </a:txBody>
                  <a:tcPr/>
                </a:tc>
                <a:tc>
                  <a:txBody>
                    <a:bodyPr/>
                    <a:lstStyle/>
                    <a:p>
                      <a:r>
                        <a:rPr lang="ru-RU" dirty="0"/>
                        <a:t>Приспосабливается</a:t>
                      </a:r>
                      <a:r>
                        <a:rPr lang="ru-RU" baseline="0" dirty="0"/>
                        <a:t> к обстоятельствам</a:t>
                      </a:r>
                      <a:endParaRPr lang="ru-RU" dirty="0">
                        <a:latin typeface="Calibri" panose="020F0502020204030204" pitchFamily="34" charset="0"/>
                      </a:endParaRPr>
                    </a:p>
                  </a:txBody>
                  <a:tcPr/>
                </a:tc>
                <a:extLst>
                  <a:ext uri="{0D108BD9-81ED-4DB2-BD59-A6C34878D82A}">
                    <a16:rowId xmlns:a16="http://schemas.microsoft.com/office/drawing/2014/main" val="10006"/>
                  </a:ext>
                </a:extLst>
              </a:tr>
              <a:tr h="453184">
                <a:tc>
                  <a:txBody>
                    <a:bodyPr/>
                    <a:lstStyle/>
                    <a:p>
                      <a:r>
                        <a:rPr lang="ru-RU" dirty="0"/>
                        <a:t>Знает, но не умеет</a:t>
                      </a:r>
                      <a:endParaRPr lang="ru-RU" dirty="0">
                        <a:latin typeface="Calibri" panose="020F0502020204030204" pitchFamily="34" charset="0"/>
                      </a:endParaRPr>
                    </a:p>
                  </a:txBody>
                  <a:tcPr/>
                </a:tc>
                <a:tc>
                  <a:txBody>
                    <a:bodyPr/>
                    <a:lstStyle/>
                    <a:p>
                      <a:r>
                        <a:rPr lang="ru-RU" dirty="0"/>
                        <a:t>Знает и умеет</a:t>
                      </a:r>
                      <a:endParaRPr lang="ru-RU" dirty="0">
                        <a:latin typeface="Calibri" panose="020F0502020204030204" pitchFamily="34" charset="0"/>
                      </a:endParaRPr>
                    </a:p>
                  </a:txBody>
                  <a:tcPr/>
                </a:tc>
                <a:extLst>
                  <a:ext uri="{0D108BD9-81ED-4DB2-BD59-A6C34878D82A}">
                    <a16:rowId xmlns:a16="http://schemas.microsoft.com/office/drawing/2014/main" val="10007"/>
                  </a:ext>
                </a:extLst>
              </a:tr>
              <a:tr h="453184">
                <a:tc>
                  <a:txBody>
                    <a:bodyPr/>
                    <a:lstStyle/>
                    <a:p>
                      <a:r>
                        <a:rPr lang="ru-RU" dirty="0"/>
                        <a:t>Думает о результатах</a:t>
                      </a:r>
                      <a:endParaRPr lang="ru-RU" dirty="0">
                        <a:latin typeface="Calibri" panose="020F0502020204030204" pitchFamily="34" charset="0"/>
                      </a:endParaRPr>
                    </a:p>
                  </a:txBody>
                  <a:tcPr/>
                </a:tc>
                <a:tc>
                  <a:txBody>
                    <a:bodyPr/>
                    <a:lstStyle/>
                    <a:p>
                      <a:r>
                        <a:rPr lang="ru-RU" dirty="0"/>
                        <a:t>Думает о деле</a:t>
                      </a:r>
                      <a:endParaRPr lang="ru-RU" dirty="0">
                        <a:latin typeface="Calibri" panose="020F0502020204030204" pitchFamily="34" charset="0"/>
                      </a:endParaRPr>
                    </a:p>
                  </a:txBody>
                  <a:tcPr/>
                </a:tc>
                <a:extLst>
                  <a:ext uri="{0D108BD9-81ED-4DB2-BD59-A6C34878D82A}">
                    <a16:rowId xmlns:a16="http://schemas.microsoft.com/office/drawing/2014/main" val="10008"/>
                  </a:ext>
                </a:extLst>
              </a:tr>
              <a:tr h="453184">
                <a:tc>
                  <a:txBody>
                    <a:bodyPr/>
                    <a:lstStyle/>
                    <a:p>
                      <a:r>
                        <a:rPr lang="ru-RU" dirty="0"/>
                        <a:t>Хочет больше, чем</a:t>
                      </a:r>
                      <a:r>
                        <a:rPr lang="ru-RU" baseline="0" dirty="0"/>
                        <a:t> имеет</a:t>
                      </a:r>
                      <a:endParaRPr lang="ru-RU" dirty="0">
                        <a:latin typeface="Calibri" panose="020F0502020204030204" pitchFamily="34" charset="0"/>
                      </a:endParaRPr>
                    </a:p>
                  </a:txBody>
                  <a:tcPr/>
                </a:tc>
                <a:tc>
                  <a:txBody>
                    <a:bodyPr/>
                    <a:lstStyle/>
                    <a:p>
                      <a:r>
                        <a:rPr lang="ru-RU" dirty="0"/>
                        <a:t>Доволен тем, что имеет</a:t>
                      </a:r>
                      <a:endParaRPr lang="ru-RU" dirty="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792" y="260648"/>
            <a:ext cx="7467600" cy="1512168"/>
          </a:xfrm>
        </p:spPr>
        <p:txBody>
          <a:bodyPr>
            <a:noAutofit/>
          </a:bodyPr>
          <a:lstStyle/>
          <a:p>
            <a:r>
              <a:rPr lang="ru-RU" sz="3200" dirty="0"/>
              <a:t>Факторы риска развития наркологических заболеваний </a:t>
            </a:r>
            <a:br>
              <a:rPr lang="ru-RU" sz="3200" dirty="0"/>
            </a:br>
            <a:r>
              <a:rPr lang="ru-RU" sz="3200" dirty="0"/>
              <a:t>у детей от 10 до 17 лет</a:t>
            </a:r>
          </a:p>
        </p:txBody>
      </p:sp>
      <p:sp>
        <p:nvSpPr>
          <p:cNvPr id="3" name="TextBox 2"/>
          <p:cNvSpPr txBox="1"/>
          <p:nvPr/>
        </p:nvSpPr>
        <p:spPr>
          <a:xfrm>
            <a:off x="251520" y="1988840"/>
            <a:ext cx="1826975" cy="430887"/>
          </a:xfrm>
          <a:prstGeom prst="rect">
            <a:avLst/>
          </a:prstGeom>
          <a:noFill/>
        </p:spPr>
        <p:txBody>
          <a:bodyPr wrap="none" rtlCol="0">
            <a:spAutoFit/>
          </a:bodyPr>
          <a:lstStyle/>
          <a:p>
            <a:r>
              <a:rPr lang="ru-RU" sz="2200" b="1" dirty="0">
                <a:solidFill>
                  <a:schemeClr val="accent3"/>
                </a:solidFill>
              </a:rPr>
              <a:t>Генетические</a:t>
            </a:r>
          </a:p>
        </p:txBody>
      </p:sp>
      <p:sp>
        <p:nvSpPr>
          <p:cNvPr id="5" name="TextBox 4"/>
          <p:cNvSpPr txBox="1"/>
          <p:nvPr/>
        </p:nvSpPr>
        <p:spPr>
          <a:xfrm>
            <a:off x="251520" y="2517725"/>
            <a:ext cx="2160240" cy="1323439"/>
          </a:xfrm>
          <a:prstGeom prst="rect">
            <a:avLst/>
          </a:prstGeom>
          <a:noFill/>
        </p:spPr>
        <p:txBody>
          <a:bodyPr wrap="square" rtlCol="0">
            <a:spAutoFit/>
          </a:bodyPr>
          <a:lstStyle/>
          <a:p>
            <a:pPr marL="179388" indent="-179388">
              <a:buFont typeface="Arial" panose="020B0604020202020204" pitchFamily="34" charset="0"/>
              <a:buChar char="•"/>
            </a:pPr>
            <a:r>
              <a:rPr lang="ru-RU" sz="1600" dirty="0"/>
              <a:t>Наличие родственников, страдающих алкоголизмом и наркоманией</a:t>
            </a:r>
          </a:p>
        </p:txBody>
      </p:sp>
      <p:sp>
        <p:nvSpPr>
          <p:cNvPr id="7" name="TextBox 6"/>
          <p:cNvSpPr txBox="1"/>
          <p:nvPr/>
        </p:nvSpPr>
        <p:spPr>
          <a:xfrm>
            <a:off x="2411760" y="1988840"/>
            <a:ext cx="2307042" cy="430887"/>
          </a:xfrm>
          <a:prstGeom prst="rect">
            <a:avLst/>
          </a:prstGeom>
          <a:noFill/>
        </p:spPr>
        <p:txBody>
          <a:bodyPr wrap="none" rtlCol="0">
            <a:spAutoFit/>
          </a:bodyPr>
          <a:lstStyle/>
          <a:p>
            <a:r>
              <a:rPr lang="ru-RU" sz="2200" b="1" dirty="0">
                <a:solidFill>
                  <a:schemeClr val="accent3"/>
                </a:solidFill>
              </a:rPr>
              <a:t>Психологические</a:t>
            </a:r>
          </a:p>
        </p:txBody>
      </p:sp>
      <p:sp>
        <p:nvSpPr>
          <p:cNvPr id="8" name="TextBox 7"/>
          <p:cNvSpPr txBox="1"/>
          <p:nvPr/>
        </p:nvSpPr>
        <p:spPr>
          <a:xfrm>
            <a:off x="2267744" y="2517725"/>
            <a:ext cx="2758683" cy="3847207"/>
          </a:xfrm>
          <a:prstGeom prst="rect">
            <a:avLst/>
          </a:prstGeom>
          <a:noFill/>
        </p:spPr>
        <p:txBody>
          <a:bodyPr wrap="square" rtlCol="0">
            <a:spAutoFit/>
          </a:bodyPr>
          <a:lstStyle/>
          <a:p>
            <a:pPr marL="179388" indent="-179388">
              <a:spcBef>
                <a:spcPts val="600"/>
              </a:spcBef>
              <a:buFont typeface="Arial" panose="020B0604020202020204" pitchFamily="34" charset="0"/>
              <a:buChar char="•"/>
            </a:pPr>
            <a:r>
              <a:rPr lang="ru-RU" sz="1600" dirty="0"/>
              <a:t>Инфантилизм, частая агрессия, жестокость, обида, импульсивность</a:t>
            </a:r>
          </a:p>
          <a:p>
            <a:pPr marL="179388" indent="-179388">
              <a:spcBef>
                <a:spcPts val="600"/>
              </a:spcBef>
              <a:buFont typeface="Arial" panose="020B0604020202020204" pitchFamily="34" charset="0"/>
              <a:buChar char="•"/>
            </a:pPr>
            <a:r>
              <a:rPr lang="ru-RU" sz="1600" dirty="0"/>
              <a:t>Стремление к удовольствию</a:t>
            </a:r>
          </a:p>
          <a:p>
            <a:pPr marL="179388" indent="-179388">
              <a:spcBef>
                <a:spcPts val="600"/>
              </a:spcBef>
              <a:buFont typeface="Arial" panose="020B0604020202020204" pitchFamily="34" charset="0"/>
              <a:buChar char="•"/>
            </a:pPr>
            <a:r>
              <a:rPr lang="ru-RU" sz="1600" dirty="0"/>
              <a:t>Асоциальное и аморальное поведение</a:t>
            </a:r>
          </a:p>
          <a:p>
            <a:pPr marL="179388" indent="-179388">
              <a:spcBef>
                <a:spcPts val="600"/>
              </a:spcBef>
              <a:buFont typeface="Arial" panose="020B0604020202020204" pitchFamily="34" charset="0"/>
              <a:buChar char="•"/>
            </a:pPr>
            <a:r>
              <a:rPr lang="ru-RU" sz="1600" dirty="0"/>
              <a:t>Нарушение детско-родительских отношений</a:t>
            </a:r>
          </a:p>
          <a:p>
            <a:pPr marL="179388" indent="-179388">
              <a:spcBef>
                <a:spcPts val="600"/>
              </a:spcBef>
              <a:buFont typeface="Arial" panose="020B0604020202020204" pitchFamily="34" charset="0"/>
              <a:buChar char="•"/>
            </a:pPr>
            <a:r>
              <a:rPr lang="ru-RU" sz="1600" dirty="0"/>
              <a:t>Конфликт смыслов жизни</a:t>
            </a:r>
          </a:p>
          <a:p>
            <a:endParaRPr lang="ru-RU" sz="1600" dirty="0"/>
          </a:p>
          <a:p>
            <a:endParaRPr lang="ru-RU" sz="1600" dirty="0"/>
          </a:p>
          <a:p>
            <a:endParaRPr lang="ru-RU" sz="1600" dirty="0"/>
          </a:p>
          <a:p>
            <a:endParaRPr lang="ru-RU" sz="1600" dirty="0"/>
          </a:p>
        </p:txBody>
      </p:sp>
      <p:sp>
        <p:nvSpPr>
          <p:cNvPr id="9" name="TextBox 8"/>
          <p:cNvSpPr txBox="1"/>
          <p:nvPr/>
        </p:nvSpPr>
        <p:spPr>
          <a:xfrm>
            <a:off x="5220072" y="1988840"/>
            <a:ext cx="3445367" cy="430887"/>
          </a:xfrm>
          <a:prstGeom prst="rect">
            <a:avLst/>
          </a:prstGeom>
          <a:noFill/>
        </p:spPr>
        <p:txBody>
          <a:bodyPr wrap="none" rtlCol="0">
            <a:spAutoFit/>
          </a:bodyPr>
          <a:lstStyle/>
          <a:p>
            <a:r>
              <a:rPr lang="ru-RU" sz="2200" b="1" dirty="0">
                <a:solidFill>
                  <a:schemeClr val="accent3"/>
                </a:solidFill>
              </a:rPr>
              <a:t>Социальные и культурные</a:t>
            </a:r>
          </a:p>
        </p:txBody>
      </p:sp>
      <p:sp>
        <p:nvSpPr>
          <p:cNvPr id="10" name="TextBox 9"/>
          <p:cNvSpPr txBox="1"/>
          <p:nvPr/>
        </p:nvSpPr>
        <p:spPr>
          <a:xfrm>
            <a:off x="5220072" y="2544574"/>
            <a:ext cx="3456384" cy="3908762"/>
          </a:xfrm>
          <a:prstGeom prst="rect">
            <a:avLst/>
          </a:prstGeom>
          <a:noFill/>
        </p:spPr>
        <p:txBody>
          <a:bodyPr wrap="square" rtlCol="0">
            <a:spAutoFit/>
          </a:bodyPr>
          <a:lstStyle/>
          <a:p>
            <a:pPr marL="179388" indent="-179388">
              <a:spcBef>
                <a:spcPts val="600"/>
              </a:spcBef>
              <a:buFont typeface="Arial" panose="020B0604020202020204" pitchFamily="34" charset="0"/>
              <a:buChar char="•"/>
            </a:pPr>
            <a:r>
              <a:rPr lang="ru-RU" sz="1600" dirty="0"/>
              <a:t>Жестокое обращение в семье</a:t>
            </a:r>
          </a:p>
          <a:p>
            <a:pPr marL="179388" indent="-179388">
              <a:spcBef>
                <a:spcPts val="600"/>
              </a:spcBef>
              <a:buFont typeface="Arial" panose="020B0604020202020204" pitchFamily="34" charset="0"/>
              <a:buChar char="•"/>
            </a:pPr>
            <a:r>
              <a:rPr lang="ru-RU" sz="1600" dirty="0"/>
              <a:t>Любой вид насилия над личностью</a:t>
            </a:r>
          </a:p>
          <a:p>
            <a:pPr marL="179388" indent="-179388">
              <a:spcBef>
                <a:spcPts val="600"/>
              </a:spcBef>
              <a:buFont typeface="Arial" panose="020B0604020202020204" pitchFamily="34" charset="0"/>
              <a:buChar char="•"/>
            </a:pPr>
            <a:r>
              <a:rPr lang="ru-RU" sz="1600" dirty="0"/>
              <a:t>Психологическая травма</a:t>
            </a:r>
          </a:p>
          <a:p>
            <a:pPr marL="179388" indent="-179388">
              <a:spcBef>
                <a:spcPts val="600"/>
              </a:spcBef>
              <a:buFont typeface="Arial" panose="020B0604020202020204" pitchFamily="34" charset="0"/>
              <a:buChar char="•"/>
            </a:pPr>
            <a:r>
              <a:rPr lang="ru-RU" sz="1600" dirty="0"/>
              <a:t>Ранние сексуальные отношения, ранние браки</a:t>
            </a:r>
          </a:p>
          <a:p>
            <a:pPr marL="179388" indent="-179388">
              <a:spcBef>
                <a:spcPts val="600"/>
              </a:spcBef>
              <a:buFont typeface="Arial" panose="020B0604020202020204" pitchFamily="34" charset="0"/>
              <a:buChar char="•"/>
            </a:pPr>
            <a:r>
              <a:rPr lang="ru-RU" sz="1600" dirty="0"/>
              <a:t>Низкий социально-экономический статус</a:t>
            </a:r>
          </a:p>
          <a:p>
            <a:pPr marL="179388" indent="-179388">
              <a:spcBef>
                <a:spcPts val="600"/>
              </a:spcBef>
              <a:buFont typeface="Arial" panose="020B0604020202020204" pitchFamily="34" charset="0"/>
              <a:buChar char="•"/>
            </a:pPr>
            <a:r>
              <a:rPr lang="ru-RU" sz="1600" dirty="0"/>
              <a:t>Наличие друзей, употребляющих ПАВ</a:t>
            </a:r>
          </a:p>
          <a:p>
            <a:pPr marL="179388" indent="-179388">
              <a:spcBef>
                <a:spcPts val="600"/>
              </a:spcBef>
              <a:buFont typeface="Arial" panose="020B0604020202020204" pitchFamily="34" charset="0"/>
              <a:buChar char="•"/>
            </a:pPr>
            <a:r>
              <a:rPr lang="ru-RU" sz="1600" dirty="0"/>
              <a:t>Окончание школы и поступление в ВУЗ или техникум</a:t>
            </a:r>
          </a:p>
          <a:p>
            <a:pPr marL="179388" indent="-179388">
              <a:spcBef>
                <a:spcPts val="600"/>
              </a:spcBef>
              <a:buFont typeface="Arial" panose="020B0604020202020204" pitchFamily="34" charset="0"/>
              <a:buChar char="•"/>
            </a:pPr>
            <a:r>
              <a:rPr lang="ru-RU" sz="1600" dirty="0"/>
              <a:t>Вынужденный нелегальный труд</a:t>
            </a:r>
          </a:p>
          <a:p>
            <a:pPr marL="179388" indent="-179388">
              <a:spcBef>
                <a:spcPts val="600"/>
              </a:spcBef>
              <a:buFont typeface="Arial" panose="020B0604020202020204" pitchFamily="34" charset="0"/>
              <a:buChar char="•"/>
            </a:pPr>
            <a:r>
              <a:rPr lang="ru-RU" sz="1600" dirty="0"/>
              <a:t>Попадание в секту</a:t>
            </a:r>
          </a:p>
        </p:txBody>
      </p:sp>
      <p:cxnSp>
        <p:nvCxnSpPr>
          <p:cNvPr id="12" name="Прямая соединительная линия 11"/>
          <p:cNvCxnSpPr/>
          <p:nvPr/>
        </p:nvCxnSpPr>
        <p:spPr>
          <a:xfrm>
            <a:off x="2195736" y="2126327"/>
            <a:ext cx="0" cy="4207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098435" y="2126327"/>
            <a:ext cx="0" cy="420782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998984"/>
          </a:xfrm>
        </p:spPr>
        <p:txBody>
          <a:bodyPr>
            <a:noAutofit/>
          </a:bodyPr>
          <a:lstStyle/>
          <a:p>
            <a:r>
              <a:rPr lang="ru-RU" dirty="0"/>
              <a:t>Какова первопричина зависимости?</a:t>
            </a:r>
          </a:p>
        </p:txBody>
      </p:sp>
      <p:pic>
        <p:nvPicPr>
          <p:cNvPr id="6" name="Содержимое 5" descr="-родитель-1-e1601289280640.jpg"/>
          <p:cNvPicPr>
            <a:picLocks noGrp="1" noChangeAspect="1"/>
          </p:cNvPicPr>
          <p:nvPr>
            <p:ph sz="quarter" idx="1"/>
          </p:nvPr>
        </p:nvPicPr>
        <p:blipFill>
          <a:blip r:embed="rId3" cstate="print">
            <a:lum bright="-10000" contrast="10000"/>
          </a:blip>
          <a:stretch>
            <a:fillRect/>
          </a:stretch>
        </p:blipFill>
        <p:spPr>
          <a:xfrm>
            <a:off x="861963" y="1484784"/>
            <a:ext cx="7310437" cy="48736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2492896"/>
            <a:ext cx="3384376" cy="3625857"/>
          </a:xfrm>
        </p:spPr>
        <p:txBody>
          <a:bodyPr>
            <a:normAutofit/>
          </a:bodyPr>
          <a:lstStyle/>
          <a:p>
            <a:pPr marL="355600" indent="-355600"/>
            <a:r>
              <a:rPr lang="ru-RU" sz="2200" dirty="0">
                <a:latin typeface="Calibri" panose="020F0502020204030204" pitchFamily="34" charset="0"/>
              </a:rPr>
              <a:t>Безопасность</a:t>
            </a:r>
          </a:p>
          <a:p>
            <a:pPr marL="355600" indent="-355600"/>
            <a:r>
              <a:rPr lang="ru-RU" sz="2200" dirty="0">
                <a:latin typeface="Calibri" panose="020F0502020204030204" pitchFamily="34" charset="0"/>
              </a:rPr>
              <a:t>Быть нужным </a:t>
            </a:r>
          </a:p>
          <a:p>
            <a:pPr marL="355600" indent="-355600"/>
            <a:r>
              <a:rPr lang="ru-RU" sz="2200" dirty="0">
                <a:latin typeface="Calibri" panose="020F0502020204030204" pitchFamily="34" charset="0"/>
              </a:rPr>
              <a:t>Любить и быть любимым</a:t>
            </a:r>
          </a:p>
        </p:txBody>
      </p:sp>
      <p:pic>
        <p:nvPicPr>
          <p:cNvPr id="5" name="Содержимое 4" descr="915057_1.jpeg"/>
          <p:cNvPicPr>
            <a:picLocks noGrp="1" noChangeAspect="1"/>
          </p:cNvPicPr>
          <p:nvPr>
            <p:ph sz="quarter" idx="2"/>
          </p:nvPr>
        </p:nvPicPr>
        <p:blipFill>
          <a:blip r:embed="rId3" cstate="print">
            <a:lum bright="-10000" contrast="10000"/>
          </a:blip>
          <a:stretch>
            <a:fillRect/>
          </a:stretch>
        </p:blipFill>
        <p:spPr>
          <a:xfrm>
            <a:off x="3419872" y="2564904"/>
            <a:ext cx="5082919" cy="3384376"/>
          </a:xfrm>
        </p:spPr>
      </p:pic>
      <p:sp>
        <p:nvSpPr>
          <p:cNvPr id="6" name="Прямоугольник 5"/>
          <p:cNvSpPr/>
          <p:nvPr/>
        </p:nvSpPr>
        <p:spPr>
          <a:xfrm>
            <a:off x="395536" y="1268760"/>
            <a:ext cx="8136904" cy="830997"/>
          </a:xfrm>
          <a:prstGeom prst="rect">
            <a:avLst/>
          </a:prstGeom>
        </p:spPr>
        <p:txBody>
          <a:bodyPr wrap="square">
            <a:spAutoFit/>
          </a:bodyPr>
          <a:lstStyle/>
          <a:p>
            <a:pPr algn="just"/>
            <a:r>
              <a:rPr lang="ru-RU" sz="2400" dirty="0">
                <a:latin typeface="Calibri" panose="020F0502020204030204" pitchFamily="34" charset="0"/>
              </a:rPr>
              <a:t>Удовлетворить простые, но очень важные психологические потребности ребёнка: </a:t>
            </a:r>
          </a:p>
        </p:txBody>
      </p:sp>
      <p:sp>
        <p:nvSpPr>
          <p:cNvPr id="4" name="Заголовок 3"/>
          <p:cNvSpPr>
            <a:spLocks noGrp="1"/>
          </p:cNvSpPr>
          <p:nvPr>
            <p:ph type="title"/>
          </p:nvPr>
        </p:nvSpPr>
        <p:spPr>
          <a:xfrm>
            <a:off x="704800" y="39762"/>
            <a:ext cx="7467600" cy="940966"/>
          </a:xfrm>
        </p:spPr>
        <p:txBody>
          <a:bodyPr>
            <a:normAutofit/>
          </a:bodyPr>
          <a:lstStyle/>
          <a:p>
            <a:pPr algn="ctr"/>
            <a:r>
              <a:rPr lang="ru-RU" sz="4000" dirty="0">
                <a:solidFill>
                  <a:schemeClr val="accent3"/>
                </a:solidFill>
                <a:latin typeface="Cambria" panose="02040503050406030204" pitchFamily="18" charset="0"/>
                <a:ea typeface="Tahoma" panose="020B0604030504040204" pitchFamily="34" charset="0"/>
                <a:cs typeface="Tahoma" panose="020B0604030504040204" pitchFamily="34" charset="0"/>
              </a:rPr>
              <a:t>Что может сделать семья?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467600" cy="824626"/>
          </a:xfrm>
        </p:spPr>
        <p:txBody>
          <a:bodyPr>
            <a:normAutofit/>
          </a:bodyPr>
          <a:lstStyle/>
          <a:p>
            <a:pPr algn="ctr"/>
            <a:r>
              <a:rPr lang="ru-RU" sz="4200" b="1" dirty="0">
                <a:solidFill>
                  <a:schemeClr val="accent3"/>
                </a:solidFill>
                <a:latin typeface="Cambria" panose="02040503050406030204" pitchFamily="18" charset="0"/>
                <a:ea typeface="Tahoma" panose="020B0604030504040204" pitchFamily="34" charset="0"/>
                <a:cs typeface="Tahoma" panose="020B0604030504040204" pitchFamily="34" charset="0"/>
              </a:rPr>
              <a:t>Нельзя!</a:t>
            </a:r>
          </a:p>
        </p:txBody>
      </p:sp>
      <p:pic>
        <p:nvPicPr>
          <p:cNvPr id="5" name="Содержимое 4" descr="scale_1200.jpeg"/>
          <p:cNvPicPr>
            <a:picLocks noGrp="1" noChangeAspect="1"/>
          </p:cNvPicPr>
          <p:nvPr>
            <p:ph sz="quarter" idx="1"/>
          </p:nvPr>
        </p:nvPicPr>
        <p:blipFill>
          <a:blip r:embed="rId3" cstate="print">
            <a:lum bright="-10000" contrast="10000"/>
          </a:blip>
          <a:stretch>
            <a:fillRect/>
          </a:stretch>
        </p:blipFill>
        <p:spPr>
          <a:xfrm>
            <a:off x="1979712" y="2924944"/>
            <a:ext cx="5276860" cy="3519905"/>
          </a:xfrm>
        </p:spPr>
      </p:pic>
      <p:sp>
        <p:nvSpPr>
          <p:cNvPr id="4" name="Содержимое 3"/>
          <p:cNvSpPr>
            <a:spLocks noGrp="1"/>
          </p:cNvSpPr>
          <p:nvPr>
            <p:ph sz="quarter" idx="2"/>
          </p:nvPr>
        </p:nvSpPr>
        <p:spPr>
          <a:xfrm>
            <a:off x="611560" y="1340768"/>
            <a:ext cx="7427168" cy="1656184"/>
          </a:xfrm>
        </p:spPr>
        <p:txBody>
          <a:bodyPr>
            <a:noAutofit/>
          </a:bodyPr>
          <a:lstStyle/>
          <a:p>
            <a:pPr marL="355600" indent="-355600"/>
            <a:r>
              <a:rPr lang="ru-RU" b="1" dirty="0">
                <a:solidFill>
                  <a:srgbClr val="C00000"/>
                </a:solidFill>
                <a:latin typeface="Calibri" panose="020F0502020204030204" pitchFamily="34" charset="0"/>
              </a:rPr>
              <a:t>Нельзя</a:t>
            </a:r>
            <a:r>
              <a:rPr lang="ru-RU" dirty="0">
                <a:latin typeface="Calibri" panose="020F0502020204030204" pitchFamily="34" charset="0"/>
              </a:rPr>
              <a:t> издеваться на свои ребёнком!</a:t>
            </a:r>
          </a:p>
          <a:p>
            <a:pPr marL="355600" indent="-355600"/>
            <a:r>
              <a:rPr lang="ru-RU" b="1" dirty="0">
                <a:solidFill>
                  <a:srgbClr val="C00000"/>
                </a:solidFill>
                <a:latin typeface="Calibri" panose="020F0502020204030204" pitchFamily="34" charset="0"/>
              </a:rPr>
              <a:t>Нельзя</a:t>
            </a:r>
            <a:r>
              <a:rPr lang="ru-RU" dirty="0">
                <a:latin typeface="Calibri" panose="020F0502020204030204" pitchFamily="34" charset="0"/>
              </a:rPr>
              <a:t> читать нотации!</a:t>
            </a:r>
          </a:p>
          <a:p>
            <a:pPr marL="355600" indent="-355600"/>
            <a:r>
              <a:rPr lang="ru-RU" b="1" dirty="0">
                <a:solidFill>
                  <a:srgbClr val="C00000"/>
                </a:solidFill>
                <a:latin typeface="Calibri" panose="020F0502020204030204" pitchFamily="34" charset="0"/>
              </a:rPr>
              <a:t>Нельзя</a:t>
            </a:r>
            <a:r>
              <a:rPr lang="ru-RU" dirty="0">
                <a:latin typeface="Calibri" panose="020F0502020204030204" pitchFamily="34" charset="0"/>
              </a:rPr>
              <a:t> запугивать ребёнка!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136904" cy="854968"/>
          </a:xfrm>
        </p:spPr>
        <p:txBody>
          <a:bodyPr>
            <a:noAutofit/>
          </a:bodyPr>
          <a:lstStyle/>
          <a:p>
            <a:r>
              <a:rPr lang="ru-RU" sz="4000" dirty="0"/>
              <a:t>Как вы можете помочь ребёнку?</a:t>
            </a:r>
          </a:p>
        </p:txBody>
      </p:sp>
      <p:sp>
        <p:nvSpPr>
          <p:cNvPr id="3" name="Содержимое 2"/>
          <p:cNvSpPr>
            <a:spLocks noGrp="1"/>
          </p:cNvSpPr>
          <p:nvPr>
            <p:ph sz="quarter" idx="1"/>
          </p:nvPr>
        </p:nvSpPr>
        <p:spPr>
          <a:xfrm>
            <a:off x="518864" y="1412776"/>
            <a:ext cx="8229600" cy="4968552"/>
          </a:xfrm>
        </p:spPr>
        <p:txBody>
          <a:bodyPr>
            <a:normAutofit lnSpcReduction="10000"/>
          </a:bodyPr>
          <a:lstStyle/>
          <a:p>
            <a:pPr marL="355600" indent="-355600">
              <a:spcBef>
                <a:spcPts val="1200"/>
              </a:spcBef>
            </a:pPr>
            <a:r>
              <a:rPr lang="ru-RU" dirty="0"/>
              <a:t>Общайтесь друг с другом</a:t>
            </a:r>
          </a:p>
          <a:p>
            <a:pPr marL="355600" indent="-355600">
              <a:spcBef>
                <a:spcPts val="1200"/>
              </a:spcBef>
            </a:pPr>
            <a:r>
              <a:rPr lang="ru-RU" dirty="0"/>
              <a:t>Выслушивайте друг друга</a:t>
            </a:r>
          </a:p>
          <a:p>
            <a:pPr marL="355600" indent="-355600">
              <a:spcBef>
                <a:spcPts val="1200"/>
              </a:spcBef>
            </a:pPr>
            <a:r>
              <a:rPr lang="ru-RU" dirty="0"/>
              <a:t>Ставьте себя на место ребёнка</a:t>
            </a:r>
          </a:p>
          <a:p>
            <a:pPr marL="355600" indent="-355600">
              <a:spcBef>
                <a:spcPts val="1200"/>
              </a:spcBef>
            </a:pPr>
            <a:r>
              <a:rPr lang="ru-RU" dirty="0"/>
              <a:t>Расскажите ребёнку о своём опыте</a:t>
            </a:r>
          </a:p>
          <a:p>
            <a:pPr marL="355600" indent="-355600">
              <a:spcBef>
                <a:spcPts val="1200"/>
              </a:spcBef>
            </a:pPr>
            <a:r>
              <a:rPr lang="ru-RU" dirty="0"/>
              <a:t>Будьте рядом</a:t>
            </a:r>
            <a:endParaRPr lang="en-US" dirty="0"/>
          </a:p>
          <a:p>
            <a:pPr marL="355600" indent="-355600">
              <a:spcBef>
                <a:spcPts val="1200"/>
              </a:spcBef>
            </a:pPr>
            <a:r>
              <a:rPr lang="ru-RU" dirty="0"/>
              <a:t>Действуйте твёрдо и последовательно</a:t>
            </a:r>
          </a:p>
          <a:p>
            <a:pPr marL="355600" indent="-355600">
              <a:spcBef>
                <a:spcPts val="1200"/>
              </a:spcBef>
            </a:pPr>
            <a:r>
              <a:rPr lang="ru-RU" dirty="0"/>
              <a:t>Проводите время вместе</a:t>
            </a:r>
          </a:p>
          <a:p>
            <a:pPr marL="355600" indent="-355600">
              <a:spcBef>
                <a:spcPts val="1200"/>
              </a:spcBef>
            </a:pPr>
            <a:r>
              <a:rPr lang="ru-RU" dirty="0"/>
              <a:t>Дружите с друзьями ребёнка</a:t>
            </a:r>
          </a:p>
          <a:p>
            <a:pPr marL="355600" indent="-355600">
              <a:spcBef>
                <a:spcPts val="1200"/>
              </a:spcBef>
            </a:pPr>
            <a:r>
              <a:rPr lang="ru-RU" dirty="0"/>
              <a:t>Помните, что Ваш ребёнок уникален</a:t>
            </a:r>
          </a:p>
          <a:p>
            <a:pPr marL="355600" indent="-355600">
              <a:spcBef>
                <a:spcPts val="1200"/>
              </a:spcBef>
            </a:pPr>
            <a:r>
              <a:rPr lang="ru-RU" dirty="0"/>
              <a:t>Подавайте пример</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1770"/>
            <a:ext cx="7848872" cy="940966"/>
          </a:xfrm>
        </p:spPr>
        <p:txBody>
          <a:bodyPr>
            <a:noAutofit/>
          </a:bodyPr>
          <a:lstStyle/>
          <a:p>
            <a:pPr algn="ctr"/>
            <a:r>
              <a:rPr lang="ru-RU" sz="4000" b="1" dirty="0">
                <a:solidFill>
                  <a:schemeClr val="accent3"/>
                </a:solidFill>
                <a:latin typeface="Cambria" panose="02040503050406030204" pitchFamily="18" charset="0"/>
                <a:ea typeface="Tahoma" panose="020B0604030504040204" pitchFamily="34" charset="0"/>
                <a:cs typeface="Tahoma" panose="020B0604030504040204" pitchFamily="34" charset="0"/>
              </a:rPr>
              <a:t>О чем предупреждает закон?</a:t>
            </a:r>
          </a:p>
        </p:txBody>
      </p:sp>
      <p:sp>
        <p:nvSpPr>
          <p:cNvPr id="3" name="Содержимое 2"/>
          <p:cNvSpPr>
            <a:spLocks noGrp="1"/>
          </p:cNvSpPr>
          <p:nvPr>
            <p:ph sz="quarter" idx="1"/>
          </p:nvPr>
        </p:nvSpPr>
        <p:spPr>
          <a:xfrm>
            <a:off x="323528" y="1412776"/>
            <a:ext cx="8280920" cy="5040560"/>
          </a:xfrm>
        </p:spPr>
        <p:txBody>
          <a:bodyPr>
            <a:noAutofit/>
          </a:bodyPr>
          <a:lstStyle/>
          <a:p>
            <a:pPr marL="355600" indent="-355600" algn="just">
              <a:lnSpc>
                <a:spcPct val="110000"/>
              </a:lnSpc>
              <a:spcBef>
                <a:spcPts val="1200"/>
              </a:spcBef>
              <a:spcAft>
                <a:spcPts val="1000"/>
              </a:spcAft>
            </a:pPr>
            <a:r>
              <a:rPr lang="ru-RU" sz="2100" dirty="0">
                <a:latin typeface="Calibri" panose="020F0502020204030204" pitchFamily="34" charset="0"/>
                <a:ea typeface="Times New Roman"/>
                <a:cs typeface="Times New Roman"/>
              </a:rPr>
              <a:t>За действия, связанные с незаконным оборотом наркотических средств, психотропных веществ или их аналогов, законодательством Российской Федерации </a:t>
            </a:r>
            <a:r>
              <a:rPr lang="ru-RU" sz="2100" b="1" dirty="0">
                <a:latin typeface="Calibri" panose="020F0502020204030204" pitchFamily="34" charset="0"/>
                <a:ea typeface="Times New Roman"/>
                <a:cs typeface="Times New Roman"/>
              </a:rPr>
              <a:t>предусмотрена административная и уголовная ответственность.</a:t>
            </a:r>
          </a:p>
          <a:p>
            <a:pPr marL="355600" indent="-355600" algn="just">
              <a:lnSpc>
                <a:spcPct val="110000"/>
              </a:lnSpc>
              <a:spcBef>
                <a:spcPts val="1200"/>
              </a:spcBef>
              <a:spcAft>
                <a:spcPts val="1000"/>
              </a:spcAft>
            </a:pPr>
            <a:r>
              <a:rPr lang="ru-RU" sz="2100" dirty="0">
                <a:latin typeface="Calibri" panose="020F0502020204030204" pitchFamily="34" charset="0"/>
                <a:ea typeface="Times New Roman"/>
                <a:cs typeface="Times New Roman"/>
              </a:rPr>
              <a:t>Запрещается незаконный оборот наркотических средств, психотропных веществ или их аналогов без цели сбыта, потребление наркотических средств или психотропных веществ без назначения врача, а также пропаганда либо незаконная реклама наркотических средств, психотропных веществ или их </a:t>
            </a:r>
            <a:r>
              <a:rPr lang="ru-RU" sz="2100" dirty="0" err="1">
                <a:latin typeface="Calibri" panose="020F0502020204030204" pitchFamily="34" charset="0"/>
                <a:ea typeface="Times New Roman"/>
                <a:cs typeface="Times New Roman"/>
              </a:rPr>
              <a:t>прекурсоров</a:t>
            </a:r>
            <a:r>
              <a:rPr lang="ru-RU" sz="2100" dirty="0">
                <a:latin typeface="Calibri" panose="020F0502020204030204" pitchFamily="34" charset="0"/>
                <a:ea typeface="Times New Roman"/>
                <a:cs typeface="Times New Roman"/>
              </a:rPr>
              <a:t>. </a:t>
            </a:r>
            <a:endParaRPr lang="ru-RU" sz="2100" b="1" dirty="0">
              <a:latin typeface="Calibri" panose="020F0502020204030204" pitchFamily="34" charset="0"/>
              <a:ea typeface="Times New Roman"/>
              <a:cs typeface="Times New Roman"/>
            </a:endParaRPr>
          </a:p>
          <a:p>
            <a:pPr marL="355600" indent="-355600" algn="just">
              <a:lnSpc>
                <a:spcPct val="110000"/>
              </a:lnSpc>
              <a:spcBef>
                <a:spcPts val="1200"/>
              </a:spcBef>
              <a:spcAft>
                <a:spcPts val="1000"/>
              </a:spcAft>
            </a:pPr>
            <a:r>
              <a:rPr lang="ru-RU" sz="2100" dirty="0">
                <a:latin typeface="Calibri" panose="020F0502020204030204" pitchFamily="34" charset="0"/>
                <a:ea typeface="Times New Roman"/>
                <a:cs typeface="Times New Roman"/>
              </a:rPr>
              <a:t>В случае установления факта потребления наркотических средств или психотропных веществ без назначения врача, человек становится на учёт в учреждении, оказывающем специализированную медицинскую помощь. </a:t>
            </a:r>
            <a:endParaRPr lang="ru-RU" sz="2100" b="1" dirty="0">
              <a:latin typeface="Calibri" panose="020F0502020204030204" pitchFamily="34" charset="0"/>
              <a:ea typeface="Times New Roman"/>
              <a:cs typeface="Times New Roman"/>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1418</TotalTime>
  <Words>7600</Words>
  <Application>Microsoft Office PowerPoint</Application>
  <PresentationFormat>Экран (4:3)</PresentationFormat>
  <Paragraphs>540</Paragraphs>
  <Slides>29</Slides>
  <Notes>29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29</vt:i4>
      </vt:variant>
    </vt:vector>
  </HeadingPairs>
  <TitlesOfParts>
    <vt:vector size="38" baseType="lpstr">
      <vt:lpstr>a_AntiqueTrady</vt:lpstr>
      <vt:lpstr>Arial</vt:lpstr>
      <vt:lpstr>Calibri</vt:lpstr>
      <vt:lpstr>Cambria</vt:lpstr>
      <vt:lpstr>Symbol</vt:lpstr>
      <vt:lpstr>Times New Roman</vt:lpstr>
      <vt:lpstr>Wingdings</vt:lpstr>
      <vt:lpstr>Wingdings 2</vt:lpstr>
      <vt:lpstr>Эркер</vt:lpstr>
      <vt:lpstr>Как уберечь ребёнка  от потребления  наркотиков </vt:lpstr>
      <vt:lpstr>Почему ребёнок начинает употреблять наркотики?</vt:lpstr>
      <vt:lpstr>Употреблению наркотиков может быть подвержен ЛЮБОЙ ребёнок</vt:lpstr>
      <vt:lpstr>Факторы риска развития наркологических заболеваний  у детей от 10 до 17 лет</vt:lpstr>
      <vt:lpstr>Какова первопричина зависимости?</vt:lpstr>
      <vt:lpstr>Что может сделать семья?</vt:lpstr>
      <vt:lpstr>Нельзя!</vt:lpstr>
      <vt:lpstr>Как вы можете помочь ребёнку?</vt:lpstr>
      <vt:lpstr>О чем предупреждает закон?</vt:lpstr>
      <vt:lpstr>Административные правонарушения</vt:lpstr>
      <vt:lpstr>Уголовные правонарушения</vt:lpstr>
      <vt:lpstr>Уголовные правонарушения</vt:lpstr>
      <vt:lpstr>Уголовные правонарушения</vt:lpstr>
      <vt:lpstr>Уголовные правонарушения</vt:lpstr>
      <vt:lpstr>Уголовные правонарушения</vt:lpstr>
      <vt:lpstr>Какие зависимости вызывают психоактивные вещества (ПАВ)</vt:lpstr>
      <vt:lpstr>Распознавание потребления наркотиков</vt:lpstr>
      <vt:lpstr>Предметы, встречающиеся у людей, потребляющих наркотики</vt:lpstr>
      <vt:lpstr>Изменения в поведении</vt:lpstr>
      <vt:lpstr>Признаки употребления других психоактивных веществ (ПАВ)</vt:lpstr>
      <vt:lpstr>Энергетические напитки</vt:lpstr>
      <vt:lpstr>Токсические вещества (ингалянты)</vt:lpstr>
      <vt:lpstr>Курительные смеси</vt:lpstr>
      <vt:lpstr>Если ребёнок уже употребляет наркотики</vt:lpstr>
      <vt:lpstr>Способы подтверждения потребления наркотиков</vt:lpstr>
      <vt:lpstr>Тестирование учащихся  на наркотики</vt:lpstr>
      <vt:lpstr>Информация о положительном результате теста</vt:lpstr>
      <vt:lpstr>Вам помогут</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уберечь ребёнка о потребления наркотиков</dc:title>
  <dc:creator>Елена В. Крикунова</dc:creator>
  <cp:lastModifiedBy>Надежда В. Майнулова</cp:lastModifiedBy>
  <cp:revision>155</cp:revision>
  <dcterms:modified xsi:type="dcterms:W3CDTF">2025-01-16T03:13:50Z</dcterms:modified>
</cp:coreProperties>
</file>