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5" r:id="rId4"/>
    <p:sldId id="267" r:id="rId5"/>
    <p:sldId id="258" r:id="rId6"/>
    <p:sldId id="260" r:id="rId7"/>
    <p:sldId id="261" r:id="rId8"/>
    <p:sldId id="262" r:id="rId9"/>
    <p:sldId id="276" r:id="rId10"/>
    <p:sldId id="263" r:id="rId11"/>
    <p:sldId id="264" r:id="rId12"/>
    <p:sldId id="265" r:id="rId13"/>
    <p:sldId id="268" r:id="rId14"/>
    <p:sldId id="271" r:id="rId15"/>
    <p:sldId id="272" r:id="rId16"/>
    <p:sldId id="273" r:id="rId17"/>
    <p:sldId id="274" r:id="rId18"/>
    <p:sldId id="269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929" autoAdjust="0"/>
  </p:normalViewPr>
  <p:slideViewPr>
    <p:cSldViewPr>
      <p:cViewPr varScale="1">
        <p:scale>
          <a:sx n="85" d="100"/>
          <a:sy n="85" d="100"/>
        </p:scale>
        <p:origin x="2286" y="9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711FA-20E9-4EF1-83F7-7CE40D13AD97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D1F89F-9EE0-489E-8395-11EC9148AA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46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tond@tomsk.gov70.ru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Здравствуйте, ребята! Меня зовут ______________, я сотрудник _____________.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Наше мероприятие приурочено к Международному Дню борьбы со злоупотреблением наркотическими средствами и их незаконным оборотом.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связи с этим мы с вами в рамках данной лекции рассмотрим вопросы пагубного влияния наркотиков на здоровье человека, а также ответственности за распространение и употребление наркотических средств.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Все люди живут в социуме. Общество начинается для каждого с семьи: ребёнок рождается, и с этого момента он окружён родителями и другими родственниками. Затем этот ребёнок идёт в детский сад, в школу, обретает друзей – его социальный круг расширяется. В обществе мы можем строить самые разнообразные межличностные связи, заводить новых друзей, любить, строить семьи.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Как только человек начинает употреблять наркотики, меняется его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социальное положение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Наркозависимый теряет прежних верных и добрых друзей – на их место приходят такие же зависимые и «деловые ребята», которые помогают добывать наркотики. И конечно, в таких отношениях нет речи о взаимовыручке, поддержке, понимании, сочувствии. Зависимый приспосабливает всю свою жизнь к тому, чтобы облегчить доступ к наркотическому веществу, вся его социальная активность связана с наркотиком, и как взаимодействовать с обществом без наркотика, он уже не знает. Если человек желает избавиться от наркотической зависимости, то помимо лечения он должен будет пройти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социальную реабилитацию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чтобы иметь возможность вернуться в здоровое общество, свободное от наркотиков.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Социальные проблемы, конечно, не ограничиваются сменой круга общения. Если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наркозависимость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началась с проблем в семье, то она их только усугубит. Попытки родителей помочь своему зависимому ребёнку только вызывают в нём агрессию. Терпение любящих членов семьи, к сожалению, иногда заканчивается. Всё новые и новые конфликты провоцирует по замкнутому кругу не только само употребление наркотика, но и возникающие при этом материальные проблемы: зависимый сначала начинает просить деньги, потом тайком брать их из семьи, выносить и продавать вещи из дома, потом может начать воровать. И на этом мы плавно переходим к…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/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</a:rPr>
              <a:t>Следующий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…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Проблемам с законом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Ребята, как вы думаете, само по себе употребление наркотиков является нарушением закона?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Примечание для лектора: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Учащиеся высказывают своё мнение, затем лектор даёт правильный ответ, разъясняет меры наказания и особенно подчёркивает возраст наступления правовой ответственности.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Да, употребление наркотиков подпадает под статью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Кодекса РФ об административных правонарушениях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За употребление, приобретение и хранение наркотиков в малых размерах лицо, достигшее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16 лет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несёт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правовую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ответственность. Наказание – штраф до 5 тысяч рублей или арест до 15 суток. Освобождается от административной ответственности человек, который добровольно обратился в медицинскую организацию в связи с потреблением наркотиков, или человек, который был признан больным наркоманией и с его согласия направлен на медицинскую и социальную реабилитацию. 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Как вы считаете, какие есть преступления, связанные с наркотиками?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Примечание для лектора: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Внимательно слушает ответы учащихся, помогает, если школьники запутались, направляет, если начинаются размышления на отвлечённые темы.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В большинстве своём правонарушения, связанные с наркотиками регулируются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Уголовным правом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что лишний раз подчёркивает их опасность не только для конкретной личности, но и для общества в целом.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Уголовная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ответственность наступает с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14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лет. Когда речь идёт о незаконном обороте наркотиков (приобретение, хранение, изготовление), степень ответственности и меру наказания определяет вес наркотического средства: значительный, крупный и особо крупный размер партий наркотиков преследуются в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уголовном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порядке.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Также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уголовная ответственность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предусмотрена за: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выращивание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наркосодержащих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растений;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производство, сбыт или пересылку наркотиков;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контрабанду наркотиков;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склонение к употреблению наркотиков;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хищение и вымогательство наркотических средств;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организацию и содержание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наркопритонов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Срок тюремного заключения и размер денежного штрафа зависят от тяжести преступления.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 забывайте, что ранее мы упоминали, что наркозависимый способен на воровство, нападение с целью ограбления – за это тоже следует уголовная ответственность.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/>
                <a:ea typeface="Times New Roman"/>
              </a:rPr>
              <a:t>Как видите, употребление наркотиков в любом случае влечёт за собой проблемы с законом.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latin typeface="Times New Roman"/>
                <a:ea typeface="Times New Roman"/>
              </a:rPr>
              <a:t>Стоит ли сомнительное удовольствие от употребления наркотиков всех этих проблем?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Ребята, у вас может возникнуть вопрос: как в мире, полном искушений, избежать зависимости?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Быть абсолютно уверенным в опасности употребления любых наркотических веществ.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457200" algn="just">
              <a:lnSpc>
                <a:spcPct val="115000"/>
              </a:lnSpc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Безопасных наркотиков не существует, и единственный способ подтвердить это – никогда их не употреблять.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Принять осознанное решение не пробовать наркотик даже в виде эксперимента.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457200" algn="just"/>
            <a:r>
              <a:rPr lang="ru-RU" sz="1200" dirty="0">
                <a:latin typeface="Times New Roman"/>
                <a:ea typeface="Times New Roman"/>
              </a:rPr>
              <a:t>Наркотики не приемлемы ни в каком качестве, любая их новизна – смертельна, и совершенно не требуется это подтверждать. Избегайте общения с товарищами, которых подозревают в употреблении наркотиков. Особенно следует сторониться тех, кто предлагает попробовать «кайф» бесплатно – это слишком дорого вам обойдётся.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Напоследок хочу напомнить вам, что ответственность за собственное здоровье и образ жизни несёте только вы сами. Ваши мысли и поступки определяют в дальнейшем ваше будущее, включая здоровье, качество жизни и её успех. </a:t>
            </a:r>
          </a:p>
          <a:p>
            <a:r>
              <a:rPr lang="ru-RU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Быть успешным на самом деле просто.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Symbol"/>
              <a:buNone/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Свободным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тебя делают любовь к себе, ответственность за свою жизнь, умение мечтать и достигать целей. Употребление наркотиков сделает тебя зависимым.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Symbol"/>
              <a:buNone/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Счастливым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тебя делают близкие люди и друзья, интересные увлечения. Наркотики лишат тебя способности испытывать удовольствие от реальной жизни.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spcAft>
                <a:spcPts val="0"/>
              </a:spcAft>
              <a:buFont typeface="Symbol"/>
              <a:buNone/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Здоровым 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тебя делают активный образ жизни, правильное питание и позитивный настрой. Наркотики разрушат твой мозг, печень, почки и другие органы.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Совсем скоро вы станете взрослыми людьми, с 18 лет будете всецело нести ответственность за свою жизнь. Только вам решать, какой она будет: здоровой, счастливой, полной надежд и перспектив или же несчастной, исполненной болезней и страдания.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/>
            <a:r>
              <a:rPr lang="ru-RU" sz="1200" b="1" dirty="0">
                <a:latin typeface="Times New Roman"/>
                <a:ea typeface="Times New Roman"/>
              </a:rPr>
              <a:t>Твоя жизнь – это твой выбор</a:t>
            </a:r>
            <a:r>
              <a:rPr lang="ru-RU" sz="1200" dirty="0">
                <a:latin typeface="Times New Roman"/>
                <a:ea typeface="Times New Roman"/>
              </a:rPr>
              <a:t>. Это касается каждого.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Хотелось бы оставить вам контакты, где возможно получить адресную помощь в рамках сегодняшней темы.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ОГБУЗ «Томский областной наркологический диспансер»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: стационарное и амбулаторное лечение,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детоксикация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реабилитация.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г. Томск, ул. Лебедева, 4. Тел.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Регистратура: +7(3822)44-34-63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Приёмная: +7(3822)26-44-64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Кабинет приёма детей и подростков: +7(3822)46-87-02, +7(3822)46-74-96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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сайт </a:t>
            </a: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narkotomsk.ru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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электронная почта </a:t>
            </a:r>
            <a:r>
              <a:rPr lang="en-US" sz="1200" b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tond</a:t>
            </a:r>
            <a:r>
              <a:rPr lang="ru-RU" sz="12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@</a:t>
            </a:r>
            <a:r>
              <a:rPr lang="en-US" sz="1200" b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tomsk</a:t>
            </a:r>
            <a:r>
              <a:rPr lang="ru-RU" sz="12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.</a:t>
            </a:r>
            <a:r>
              <a:rPr lang="en-US" sz="1200" b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gov</a:t>
            </a:r>
            <a:r>
              <a:rPr lang="ru-RU" sz="1200" b="1" u="sng" dirty="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70.</a:t>
            </a:r>
            <a:r>
              <a:rPr lang="en-US" sz="1200" b="1" u="sng" dirty="0" err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hlinkClick r:id="rId3"/>
              </a:rPr>
              <a:t>ru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Для лиц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до 18 лет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консультирование и проведение химико-токсикологического исследования БЕСПЛАТНО. При желании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анонимного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получения услуг, сведения о несовершеннолетнем не заносятся в базу данных, никому не передаются.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Для лиц, достигших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совершеннолетия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консультирование и проведение химико-токсикологического исследования проводится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анонимно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на платной основе.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Химико-токсикологичсекая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лаборатория и кабинет медицинского освидетельствования работают КРУГЛОСУТОЧНО, БЕЗ ВЫХОДНЫХ.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>
              <a:buFont typeface="Arial" pitchFamily="34" charset="0"/>
              <a:buChar char="•"/>
            </a:pPr>
            <a:r>
              <a:rPr lang="ru-RU" sz="1200" dirty="0">
                <a:latin typeface="Times New Roman"/>
                <a:ea typeface="Times New Roman"/>
              </a:rPr>
              <a:t> Если Вы знаете, где незаконно распространяют наркотики, обратитесь в </a:t>
            </a:r>
            <a:r>
              <a:rPr lang="ru-RU" sz="1200" b="1" dirty="0">
                <a:latin typeface="Times New Roman"/>
                <a:ea typeface="Times New Roman"/>
              </a:rPr>
              <a:t>дежурную часть УМВД России по Томской области</a:t>
            </a:r>
            <a:r>
              <a:rPr lang="ru-RU" sz="1200" dirty="0">
                <a:latin typeface="Times New Roman"/>
                <a:ea typeface="Times New Roman"/>
              </a:rPr>
              <a:t> по телефону: </a:t>
            </a:r>
            <a:r>
              <a:rPr lang="ru-RU" sz="1200" b="1" dirty="0">
                <a:latin typeface="Times New Roman"/>
                <a:ea typeface="Times New Roman"/>
              </a:rPr>
              <a:t>+7(3822)271-220</a:t>
            </a:r>
            <a:r>
              <a:rPr lang="ru-RU" sz="1200" dirty="0">
                <a:latin typeface="Times New Roman"/>
                <a:ea typeface="Times New Roman"/>
              </a:rPr>
              <a:t>. Звонки принимаются круглосуточно.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000C-2E74-4BDF-8CAD-2A20556E46A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На этом наше занятие завершено. Я надеюсь, оно было для вас интересным и полезным. Если есть вопросы по теме, с удовольствием на них отвечу.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(Ответы на вопросы).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/>
            <a:r>
              <a:rPr lang="ru-RU" sz="1200" dirty="0">
                <a:latin typeface="Times New Roman"/>
                <a:ea typeface="Times New Roman"/>
              </a:rPr>
              <a:t>Благодарю за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000C-2E74-4BDF-8CAD-2A20556E46A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Прежде чем мы начнём разговор непосредственно о наркотиках, стоит заметить, что все наркотики являются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психоактивными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веществами. Давайте разберёмся, что такое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психоактивные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вещества?</a:t>
            </a:r>
          </a:p>
          <a:p>
            <a:r>
              <a:rPr lang="ru-RU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Психоактивное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вещество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(ПАВ) – это вещество, которое влияет на работу головного мозга, приводит к изменению психического состояния, иногда вплоть до изменённого состояния сознания, и вызывает зависимость.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думаете, что имеют в виду, когда говорят об изменении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психического состояния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r>
              <a:rPr lang="ru-RU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Примечания лектору: </a:t>
            </a:r>
            <a:endParaRPr lang="ru-RU" sz="1200" kern="120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Дети называют свои варианты. </a:t>
            </a:r>
            <a:r>
              <a:rPr lang="ru-RU" sz="12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Лектор подытоживает:</a:t>
            </a:r>
            <a:r>
              <a:rPr lang="ru-RU" sz="1200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Психическое состояние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это настроение, мышление, эмоции, скорость реакции, восприятие информации конкретного человека в конкретный период времени.  Таким образом, любые ПАВ способны (и это их важная черта) изменять настроение, мышление, эмоции, скорость реакции, восприятие информации у человека, употребившего ПАВ.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Ребята, теперь, зная определение, назовите, пожалуйста, известные вам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психоактивные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вещества. 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Примечания лектору: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Дети называют различные группы веществ, которые знают. Лектор, вычленяя правильные ответы и ещё раз чётко их проговаривая, делает акцент на главном.</a:t>
            </a:r>
          </a:p>
          <a:p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Внимание лектору!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Нельзя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ходе беседы с детьми называть группы наркотических веществ и тем более их названия (в том числе на сленге). На заданный вопрос ученика о том или ином веществе отвечать осторожно и лаконично, чтобы не вызывать любопытство и не искушать попробовать данное вещество. </a:t>
            </a:r>
          </a:p>
          <a:p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Да, всё правильно: к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психоактивным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веществам относятся табак, алкоголь, наркотики. Интересно, что на законодательном уровне табак и алкоголь не являются запрещёнными ПАВ: любое лицо, достигшее возраста 18 лет, может купить их в соответствующих отделах магазинов. Но это не делает их менее опасными!! Помните об этом. Но сегодня мы поговорим не о вреде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табакокурения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употребления алкоголя – сегодня мы обсудим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опасность потребления наркотиков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Рассмотрим эту проблему с разных сторон.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Как вы считаете, употребление наркотиков – это плохая привычка или зависимость? (Слушаем ответы.) Правильно: ещё одно качество, которое роднит абсолютно все </a:t>
            </a:r>
            <a:r>
              <a:rPr lang="ru-R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психоактивные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вещества (в том числе наркотики), - это то, что они вызывают </a:t>
            </a:r>
            <a:r>
              <a:rPr lang="ru-R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зависимость</a:t>
            </a:r>
            <a:r>
              <a:rPr lang="ru-R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Зависимость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– это непреодолимое влечение к веществам или объектам, выражающееся в совершении определенных действий, при отсутствии которых человек испытывает психологический дискомфорт. Зависимость бывает 2 видов: психологическая и физическая.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Психологическая зависимость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означает, что человек может достичь внутреннего комфорта и равновесия только с помощью ПАВ. Тот, кто нашёл действие наркотика приятным, легко слоняется к тому, чтобы повторить этот опыт ещё и ещё раз. В конце концов человек не может обходиться без возбуждающего или успокаивающего действия наркотика. Возникает необходимость снова и снова испытывать те ощущения, которые возможны только при употреблении ПАВ. С этого начинается </a:t>
            </a:r>
            <a:r>
              <a:rPr lang="ru-RU" sz="1200" b="1" dirty="0" err="1">
                <a:latin typeface="Times New Roman"/>
                <a:ea typeface="Times New Roman"/>
                <a:cs typeface="Times New Roman"/>
              </a:rPr>
              <a:t>наркозависимость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в полном смысле этого слова. От психологической зависимости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вылечиться нельзя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r>
              <a:rPr lang="ru-RU" sz="1200" b="1" dirty="0">
                <a:latin typeface="Times New Roman"/>
                <a:ea typeface="Times New Roman"/>
              </a:rPr>
              <a:t>Физическая зависимость</a:t>
            </a:r>
            <a:r>
              <a:rPr lang="ru-RU" sz="1200" dirty="0">
                <a:latin typeface="Times New Roman"/>
                <a:ea typeface="Times New Roman"/>
              </a:rPr>
              <a:t> означает включение самого наркотика в обмен веществ организма. В результате, какую-то часть необходимых действий организм не хочет делать сам, а «поручает» это наркотическому веществу. Наркотики принимаются уже не для того, чтобы испытать приятное ощущение, а для того, чтобы избежать синдрома отмены – «ломки», начинающейся, когда в организм перестаёт поступать наркотическое вещество. Для преодоления «ломки» наркозависимый может принять новую дозу наркотика, а может обратиться за помощью в </a:t>
            </a:r>
            <a:r>
              <a:rPr lang="ru-RU" sz="1200" dirty="0" err="1">
                <a:latin typeface="Times New Roman"/>
                <a:ea typeface="Times New Roman"/>
              </a:rPr>
              <a:t>наркодиспансер</a:t>
            </a:r>
            <a:r>
              <a:rPr lang="ru-RU" sz="1200" dirty="0">
                <a:latin typeface="Times New Roman"/>
                <a:ea typeface="Times New Roman"/>
              </a:rPr>
              <a:t> или в другую клинику, где ему помогут преодолеть это состояние и начнут лечение.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C000C-2E74-4BDF-8CAD-2A20556E46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Наркотики – это начало конца. Для этого утверждения каждый может назвать множество причин. Обсудим самые серьёзные.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Любой наркотик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вызывает зависимость. Зависимость (особенно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наркозависимость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) является тяжёлым неизлечимым заболеванием. Даже если человек, принимавший наркотики, отказался от их употребления, он не будет считаться излеченным от зависимости – это состояние называется ремиссией. 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Употребление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любого наркотика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укорачивает жизнь человека. Опасность кроется не только в самом наркотическом веществе: нестабильность состава, отсутствие очистки сырья и контроля качества при производстве, экспериментальный характер большинства используемых веществ – всё это способно убить человека даже при первом употреблении наркотика.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200" b="1" dirty="0">
                <a:latin typeface="Times New Roman"/>
                <a:ea typeface="Times New Roman"/>
              </a:rPr>
              <a:t>Любой наркоти</a:t>
            </a:r>
            <a:r>
              <a:rPr lang="ru-RU" sz="1200" dirty="0">
                <a:latin typeface="Times New Roman"/>
                <a:ea typeface="Times New Roman"/>
              </a:rPr>
              <a:t>к оказывает разрушительное действие на здоровье. Производители и торговцы наркотиками не заботятся о здоровье своих клиентов (им важны лишь наркотический эффект и быстрое привыкание). Ущерб здоровью от употребления наркотиков наносится достаточно быстро – восстановить утраченное здоровье полностью НЕВОЗМОЖНО.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Наркотическая зависимость не начинается просто так. Как вы думаете, почему человек, например, ребёнок, ваш ровесник, может начать употреблять наркотики?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Примечания лектору: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Выслушать все ответы детей, не опровергать ни один из вариантов, так как в этом обсуждении школьники делятся собственными мыслями и вариантами первых шагов к наркомании, зачастую отражающими их «слабые места». Каждый вариант должен быть услышан.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Подытожим. Чаще всего ребёнок, подросток может начать употребление наркотиков по причинам: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сопротивление обществу, желание шокировать родителей, учителей, сверстников;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желание влиться в компанию, где употребляют наркотики, страх быть отвергнутым;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любовь к риску, безразличие к последствиям;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любопытство, ложное убеждение, что «в жизни нужно всё попробовать»;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необъяснимое желание и тяга;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ложное чувство зрелости, когда употребление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психоактивных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веществ расценивается, как обязательный атрибут «взрослости»;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желание сбежать от проблем дома, в школе, в компании друзей;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от скуки;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</a:rPr>
              <a:t>отсутствие собственных взглядов на потребление наркотиков и других</a:t>
            </a:r>
            <a:r>
              <a:rPr lang="ru-RU" sz="1200" baseline="0" dirty="0">
                <a:latin typeface="Times New Roman"/>
                <a:ea typeface="Times New Roman"/>
              </a:rPr>
              <a:t> </a:t>
            </a:r>
            <a:r>
              <a:rPr lang="ru-RU" sz="1200" baseline="0" dirty="0" err="1">
                <a:latin typeface="Times New Roman"/>
                <a:ea typeface="Times New Roman"/>
              </a:rPr>
              <a:t>психоактивных</a:t>
            </a:r>
            <a:r>
              <a:rPr lang="ru-RU" sz="1200" baseline="0" dirty="0">
                <a:latin typeface="Times New Roman"/>
                <a:ea typeface="Times New Roman"/>
              </a:rPr>
              <a:t> веществ</a:t>
            </a:r>
            <a:r>
              <a:rPr lang="ru-RU" sz="1200" dirty="0">
                <a:latin typeface="Times New Roman"/>
                <a:ea typeface="Times New Roman"/>
              </a:rPr>
              <a:t> – «так делают все - я, как все».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Предлагаю вам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порассуждать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какие проблемы может вызвать употребление наркотиков у любого человека, в том числе у ребёнка, подростка?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На слайде вы видите подсказку – для вас кратко перечислены группы проблем: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Проблемы со здоровьем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Проблемы в обществе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Проблемы с законом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Возможно, так вам будет проще приводить примеры.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highlight>
                  <a:srgbClr val="FFFF00"/>
                </a:highlight>
                <a:latin typeface="Times New Roman"/>
                <a:ea typeface="Times New Roman"/>
                <a:cs typeface="Times New Roman"/>
              </a:rPr>
              <a:t>Примечание для лектора: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/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</a:rPr>
              <a:t>Учащиеся называют свои примеры к каждой проблеме. Когда все желающие высказались, можно переходить по порядку к следующим трём слайдам, чтобы резюмировать слова детей и структурировать для них информацию.</a:t>
            </a:r>
            <a:r>
              <a:rPr lang="ru-RU" sz="1200" dirty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Употребление наркотиков не проходит бесследно для организма. Страдает как физическое, так и психическое здоровье.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Сначала поговорим об ущербе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физическому здоровью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При употреблении наркотиков постепенно разрушаются зоны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головного мозга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отвечающие за различные функции (например, зоны мышления, логики, восприятия речи). Даже после прекращения употребления наркотических веществ эти зоны не восстанавливаются. Человек становится неспособным учиться, работать, интересно общаться с друзьями, заниматься хобби. Страдает речь: она ускоряется или замедляется, может появиться эффект «зажёванной кассетной плёнки». При поражении двигательных зон головного мозга у наркоманов может развиваться паралич (неспособность двигаться) или эпилепсия (судорожные припадки), что влечёт за собой инвалидность. Кроме того, </a:t>
            </a:r>
            <a:r>
              <a:rPr lang="ru-RU" sz="1200" dirty="0" err="1">
                <a:latin typeface="Times New Roman"/>
                <a:ea typeface="Times New Roman"/>
                <a:cs typeface="Times New Roman"/>
              </a:rPr>
              <a:t>наркозависмые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подвержены колебаниям настроения, неврозам, психозам.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Наркотики негативно действуют на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иммунную систему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человека, из-за чего организм хуже справляется с различными вирусными, грибковыми и бактериальными заболеваниями.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При приёме наркотиков расстраивается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пищеварение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что вызывает значительную потерю массы тела и истощение.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Хроническая интоксикация при приёме наркотиков, конечно же, сказывается на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печени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почках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. Эти органы работают в условиях повышенной нагрузки, стараясь избавить организм от наркотика, перерабатывая и выводя его. Со временем печень и почки функционируют всё хуже и хуже, а наносимый им урон невозможно исправить.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Сердце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работает на пределе своих возможностей, так как при употреблении наркотиков происходят частые перепады артериального давления (то внезапные скачки, то резкое падение) и изменения пульса, возрастает риск инфаркта миокарда в молодом возрасте.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Дыхательные пути и лёгкие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страдают не только при использовании курительных смесей, но и при любых других методах доставки наркотических веществ в организм. У наркозависимых развиваются хронические заболевания лёгких, снижается или вовсе исчезает обоняние.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Кожа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и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слизистые оболочки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 являются «зеркалом» обменных процессов в организме. Приём наркотиков отражается на состоянии кожи и внешнем облике человека в целом. Кожа приобретает нездоровый жёлто-серый оттенок, становится дряблой, раны и порезы плохо заживают. Слизистые оболочки становятся сухими, покрываются корочками, могут появиться язвы, трещины. Кроме того, по характерным изменениям на коже и слизистых оболочках можно определить способ приёма некоторых наркотических и токсических веществ. «Портрет» наркозависимого довольно специфичный: стеклянный взгляд, зрачки стойко сужены или расширены независимо от освещения, бледность, выпадение волос, похудание. Выглядят наркоманы старше своего возраста.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Под ударом и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репродуктивная система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: у наркозависимых мужчин развивается импотенция, у женщин – половая холодность. Вероятность рождения здоровых детей в паре, где хотя бы один из партнёров употреблял или употребляет наркотики, резко снижается. 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dirty="0">
                <a:latin typeface="Times New Roman"/>
                <a:ea typeface="Times New Roman"/>
                <a:cs typeface="Times New Roman"/>
              </a:rPr>
              <a:t>Не стоит забывать, что при инъекционной наркомании можно заразиться такими 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инфекциями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как гепатиты </a:t>
            </a:r>
            <a:r>
              <a:rPr lang="en-US" sz="1200" dirty="0">
                <a:latin typeface="Times New Roman"/>
                <a:ea typeface="Times New Roman"/>
                <a:cs typeface="Times New Roman"/>
              </a:rPr>
              <a:t>B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200" dirty="0">
                <a:latin typeface="Times New Roman"/>
                <a:ea typeface="Times New Roman"/>
                <a:cs typeface="Times New Roman"/>
              </a:rPr>
              <a:t>C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lang="en-US" sz="1200" dirty="0">
                <a:latin typeface="Times New Roman"/>
                <a:ea typeface="Times New Roman"/>
                <a:cs typeface="Times New Roman"/>
              </a:rPr>
              <a:t>D</a:t>
            </a:r>
            <a:r>
              <a:rPr lang="ru-RU" sz="1200" dirty="0">
                <a:latin typeface="Times New Roman"/>
                <a:ea typeface="Times New Roman"/>
                <a:cs typeface="Times New Roman"/>
              </a:rPr>
              <a:t>, ВИЧ.</a:t>
            </a:r>
            <a:endParaRPr lang="ru-RU" sz="105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200" dirty="0">
                <a:latin typeface="Times New Roman"/>
                <a:ea typeface="Times New Roman"/>
              </a:rPr>
              <a:t>Что до </a:t>
            </a:r>
            <a:r>
              <a:rPr lang="ru-RU" sz="1200" b="1" dirty="0">
                <a:latin typeface="Times New Roman"/>
                <a:ea typeface="Times New Roman"/>
              </a:rPr>
              <a:t>психического здоровья</a:t>
            </a:r>
            <a:r>
              <a:rPr lang="ru-RU" sz="1200" dirty="0">
                <a:latin typeface="Times New Roman"/>
                <a:ea typeface="Times New Roman"/>
              </a:rPr>
              <a:t>, то </a:t>
            </a:r>
            <a:r>
              <a:rPr lang="ru-RU" sz="1200" dirty="0" err="1">
                <a:latin typeface="Times New Roman"/>
                <a:ea typeface="Times New Roman"/>
              </a:rPr>
              <a:t>наркозависимость</a:t>
            </a:r>
            <a:r>
              <a:rPr lang="ru-RU" sz="1200" dirty="0">
                <a:latin typeface="Times New Roman"/>
                <a:ea typeface="Times New Roman"/>
              </a:rPr>
              <a:t> сама по себе является психическим заболеванием и лечится у психиатра-нарколога. Приём наркотиков может сопровождаться галлюцинациями, психозами. Наркозависимые часто бывают склонны к необдуманным и опасным действиям, в том числе к </a:t>
            </a:r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</a:rPr>
              <a:t>суициду. Склонность к самоубийствам при приёме наркотиков повышается в 5-10 раз. (</a:t>
            </a:r>
            <a:r>
              <a:rPr lang="ru-RU" sz="1200" b="1" dirty="0">
                <a:highlight>
                  <a:srgbClr val="FFFF00"/>
                </a:highlight>
                <a:latin typeface="Times New Roman"/>
                <a:ea typeface="Times New Roman"/>
              </a:rPr>
              <a:t>Внимание лектора!</a:t>
            </a:r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</a:rPr>
              <a:t> Информацию про самоубийства в аудитории с преобладанием тревожно настроенных детей и </a:t>
            </a:r>
            <a:r>
              <a:rPr lang="ru-RU" sz="1200" dirty="0" err="1">
                <a:highlight>
                  <a:srgbClr val="FFFF00"/>
                </a:highlight>
                <a:latin typeface="Times New Roman"/>
                <a:ea typeface="Times New Roman"/>
              </a:rPr>
              <a:t>девиантных</a:t>
            </a:r>
            <a:r>
              <a:rPr lang="ru-RU" sz="1200" dirty="0">
                <a:highlight>
                  <a:srgbClr val="FFFF00"/>
                </a:highlight>
                <a:latin typeface="Times New Roman"/>
                <a:ea typeface="Times New Roman"/>
              </a:rPr>
              <a:t> подростков не озвучивать!)</a:t>
            </a:r>
            <a:r>
              <a:rPr lang="ru-RU" sz="1200" dirty="0">
                <a:latin typeface="Times New Roman"/>
                <a:ea typeface="Times New Roman"/>
              </a:rPr>
              <a:t>. Пагубное влияние на головной мозг, а значит, и на психические функции (такие как мышление, способность к обучению, эмоции и контроль над ними, восприятие, самосознание) ведёт к деградации и полному </a:t>
            </a:r>
            <a:r>
              <a:rPr lang="ru-RU" sz="1200" b="1" dirty="0">
                <a:latin typeface="Times New Roman"/>
                <a:ea typeface="Times New Roman"/>
              </a:rPr>
              <a:t>разрушению личности</a:t>
            </a:r>
            <a:r>
              <a:rPr lang="ru-RU" sz="1200" dirty="0">
                <a:latin typeface="Times New Roman"/>
                <a:ea typeface="Times New Roman"/>
              </a:rPr>
              <a:t>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D1F89F-9EE0-489E-8395-11EC9148AAD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Cambria" panose="02040503050406030204" pitchFamily="18" charset="0"/>
              </a:defRPr>
            </a:lvl1pPr>
          </a:lstStyle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0648"/>
            <a:ext cx="7467600" cy="940966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dirty="0"/>
              <a:t>Образец заголовка</a:t>
            </a:r>
            <a:endParaRPr kumimoji="0"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dirty="0"/>
              <a:t>Образец текста</a:t>
            </a:r>
          </a:p>
          <a:p>
            <a:pPr lvl="1" eaLnBrk="1" latinLnBrk="0" hangingPunct="1"/>
            <a:r>
              <a:rPr kumimoji="0" lang="ru-RU" dirty="0"/>
              <a:t>Второй уровень</a:t>
            </a:r>
          </a:p>
          <a:p>
            <a:pPr lvl="2" eaLnBrk="1" latinLnBrk="0" hangingPunct="1"/>
            <a:r>
              <a:rPr kumimoji="0" lang="ru-RU" dirty="0"/>
              <a:t>Третий уровень</a:t>
            </a:r>
          </a:p>
          <a:p>
            <a:pPr lvl="3" eaLnBrk="1" latinLnBrk="0" hangingPunct="1"/>
            <a:r>
              <a:rPr kumimoji="0" lang="ru-RU" dirty="0"/>
              <a:t>Четвертый уровень</a:t>
            </a:r>
          </a:p>
          <a:p>
            <a:pPr lvl="4" eaLnBrk="1" latinLnBrk="0" hangingPunct="1"/>
            <a:r>
              <a:rPr kumimoji="0" lang="ru-RU" dirty="0"/>
              <a:t>Пятый уровень</a:t>
            </a:r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600" b="1" kern="1200" cap="small" baseline="0">
          <a:solidFill>
            <a:schemeClr val="tx2"/>
          </a:solidFill>
          <a:latin typeface="a_AntiqueTrady" pitchFamily="18" charset="-52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907704" y="188640"/>
            <a:ext cx="6172200" cy="1894362"/>
          </a:xfrm>
        </p:spPr>
        <p:txBody>
          <a:bodyPr>
            <a:normAutofit/>
          </a:bodyPr>
          <a:lstStyle/>
          <a:p>
            <a:r>
              <a:rPr lang="ru-RU" sz="4600" dirty="0">
                <a:latin typeface="Cambria" panose="02040503050406030204" pitchFamily="18" charset="0"/>
              </a:rPr>
              <a:t>Твоя жизнь – твой выбор!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051720" y="2204864"/>
            <a:ext cx="6172200" cy="648072"/>
          </a:xfrm>
        </p:spPr>
        <p:txBody>
          <a:bodyPr>
            <a:normAutofit/>
          </a:bodyPr>
          <a:lstStyle/>
          <a:p>
            <a:r>
              <a:rPr lang="ru-RU" sz="2000" dirty="0"/>
              <a:t>Профилактика употребления наркотических средств</a:t>
            </a:r>
          </a:p>
        </p:txBody>
      </p:sp>
      <p:pic>
        <p:nvPicPr>
          <p:cNvPr id="3074" name="Picture 2" descr="C:\Users\интант\Desktop\презентации нарко\молоде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924944"/>
            <a:ext cx="4553446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792" y="188640"/>
            <a:ext cx="7467600" cy="940966"/>
          </a:xfrm>
        </p:spPr>
        <p:txBody>
          <a:bodyPr/>
          <a:lstStyle/>
          <a:p>
            <a:r>
              <a:rPr lang="ru-RU" dirty="0"/>
              <a:t>Проблемы в обществе</a:t>
            </a:r>
          </a:p>
        </p:txBody>
      </p:sp>
      <p:pic>
        <p:nvPicPr>
          <p:cNvPr id="5" name="Содержимое 4" descr="si-2-uprav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627784" y="4083181"/>
            <a:ext cx="3657600" cy="2442163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1174" y="1380098"/>
            <a:ext cx="7959258" cy="4929222"/>
          </a:xfrm>
        </p:spPr>
        <p:txBody>
          <a:bodyPr>
            <a:normAutofit/>
          </a:bodyPr>
          <a:lstStyle/>
          <a:p>
            <a:pPr marL="350838" indent="-350838"/>
            <a:r>
              <a:rPr lang="ru-RU" dirty="0"/>
              <a:t>Человек перестаёт быть частью общества</a:t>
            </a:r>
          </a:p>
          <a:p>
            <a:pPr marL="350838" indent="-350838"/>
            <a:r>
              <a:rPr lang="ru-RU" dirty="0"/>
              <a:t>Зависимый приспосабливает всю свою жизнь к тому, чтобы облегчить доступ к наркотику</a:t>
            </a:r>
          </a:p>
          <a:p>
            <a:pPr marL="350838" indent="-350838"/>
            <a:r>
              <a:rPr lang="ru-RU" dirty="0"/>
              <a:t>Попытки родителей помочь ребёнку вызывают у него раздражение и злобу</a:t>
            </a:r>
          </a:p>
          <a:p>
            <a:pPr marL="350838" indent="-350838"/>
            <a:r>
              <a:rPr lang="ru-RU" dirty="0"/>
              <a:t>Понятия о моральных нормах становятся размытыми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0784" y="260648"/>
            <a:ext cx="7467600" cy="940966"/>
          </a:xfrm>
        </p:spPr>
        <p:txBody>
          <a:bodyPr/>
          <a:lstStyle/>
          <a:p>
            <a:r>
              <a:rPr lang="ru-RU" dirty="0"/>
              <a:t>Проблемы с законом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3568" y="1484784"/>
            <a:ext cx="7344816" cy="3983047"/>
          </a:xfrm>
        </p:spPr>
        <p:txBody>
          <a:bodyPr>
            <a:normAutofit/>
          </a:bodyPr>
          <a:lstStyle/>
          <a:p>
            <a:pPr marL="350838" indent="-350838" algn="just">
              <a:spcAft>
                <a:spcPts val="600"/>
              </a:spcAft>
            </a:pPr>
            <a:r>
              <a:rPr lang="ru-RU" dirty="0"/>
              <a:t>Административная ответственность в соответствии с </a:t>
            </a:r>
            <a:r>
              <a:rPr lang="ru-RU" dirty="0" err="1"/>
              <a:t>КоАП</a:t>
            </a:r>
            <a:r>
              <a:rPr lang="ru-RU" dirty="0"/>
              <a:t> РФ</a:t>
            </a:r>
          </a:p>
          <a:p>
            <a:pPr marL="350838" indent="-350838" algn="just">
              <a:spcAft>
                <a:spcPts val="600"/>
              </a:spcAft>
            </a:pPr>
            <a:r>
              <a:rPr lang="ru-RU" dirty="0"/>
              <a:t>Уголовная ответственность в соответствии  с УК РФ</a:t>
            </a:r>
          </a:p>
        </p:txBody>
      </p:sp>
      <p:pic>
        <p:nvPicPr>
          <p:cNvPr id="5" name="Содержимое 4" descr="407437_0 36 1500 979_1920x0_80_0_0_3153a70e069babe4235ebc5ed80afeb3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2282552" y="3475202"/>
            <a:ext cx="4737720" cy="297813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16" y="260648"/>
            <a:ext cx="7467600" cy="940966"/>
          </a:xfrm>
        </p:spPr>
        <p:txBody>
          <a:bodyPr>
            <a:normAutofit/>
          </a:bodyPr>
          <a:lstStyle/>
          <a:p>
            <a:r>
              <a:rPr lang="ru-RU" dirty="0"/>
              <a:t>Как избежать зависимости?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501744" y="4645726"/>
            <a:ext cx="8102704" cy="2023634"/>
          </a:xfrm>
        </p:spPr>
        <p:txBody>
          <a:bodyPr>
            <a:normAutofit/>
          </a:bodyPr>
          <a:lstStyle/>
          <a:p>
            <a:pPr marL="350838" indent="-350838" algn="just">
              <a:spcAft>
                <a:spcPts val="600"/>
              </a:spcAft>
            </a:pPr>
            <a:r>
              <a:rPr lang="ru-RU" dirty="0"/>
              <a:t>Быть абсолютно уверенным в опасности употребления любых наркотических веществ</a:t>
            </a:r>
          </a:p>
          <a:p>
            <a:pPr marL="350838" indent="-350838" algn="just">
              <a:spcAft>
                <a:spcPts val="600"/>
              </a:spcAft>
            </a:pPr>
            <a:r>
              <a:rPr lang="ru-RU" dirty="0"/>
              <a:t>Принять осознанное решение не пробовать наркотик даже в виде эксперимента</a:t>
            </a:r>
          </a:p>
        </p:txBody>
      </p:sp>
      <p:pic>
        <p:nvPicPr>
          <p:cNvPr id="4098" name="Picture 2" descr="C:\Users\интант\Desktop\презентации нарко\1588729492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389992"/>
            <a:ext cx="4680520" cy="3119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808" y="260648"/>
            <a:ext cx="7467600" cy="940966"/>
          </a:xfrm>
        </p:spPr>
        <p:txBody>
          <a:bodyPr/>
          <a:lstStyle/>
          <a:p>
            <a:r>
              <a:rPr lang="ru-RU" dirty="0"/>
              <a:t>Твоя формула успеха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97896" y="2000240"/>
            <a:ext cx="3246512" cy="4125923"/>
          </a:xfrm>
        </p:spPr>
        <p:txBody>
          <a:bodyPr>
            <a:normAutofit/>
          </a:bodyPr>
          <a:lstStyle/>
          <a:p>
            <a:pPr marL="447675" indent="-447675">
              <a:lnSpc>
                <a:spcPct val="150000"/>
              </a:lnSpc>
            </a:pPr>
            <a:r>
              <a:rPr lang="ru-RU" sz="3600" b="1" dirty="0">
                <a:solidFill>
                  <a:schemeClr val="accent5"/>
                </a:solidFill>
              </a:rPr>
              <a:t>Свобода</a:t>
            </a:r>
          </a:p>
          <a:p>
            <a:pPr marL="447675" indent="-447675">
              <a:lnSpc>
                <a:spcPct val="150000"/>
              </a:lnSpc>
            </a:pPr>
            <a:r>
              <a:rPr lang="ru-RU" sz="3600" b="1" dirty="0">
                <a:solidFill>
                  <a:schemeClr val="accent2"/>
                </a:solidFill>
              </a:rPr>
              <a:t>Счастье</a:t>
            </a:r>
          </a:p>
          <a:p>
            <a:pPr marL="447675" indent="-447675">
              <a:lnSpc>
                <a:spcPct val="150000"/>
              </a:lnSpc>
            </a:pPr>
            <a:r>
              <a:rPr lang="ru-RU" sz="3600" b="1" dirty="0">
                <a:solidFill>
                  <a:schemeClr val="accent3"/>
                </a:solidFill>
              </a:rPr>
              <a:t>Здоровье</a:t>
            </a:r>
            <a:r>
              <a:rPr lang="ru-RU" sz="3600" b="1" dirty="0"/>
              <a:t> </a:t>
            </a:r>
          </a:p>
        </p:txBody>
      </p:sp>
      <p:pic>
        <p:nvPicPr>
          <p:cNvPr id="6147" name="Picture 3" descr="C:\Users\интант\Desktop\презентации нарко\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6134" y="1512168"/>
            <a:ext cx="3543858" cy="4725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00" y="260648"/>
            <a:ext cx="7467600" cy="940966"/>
          </a:xfrm>
        </p:spPr>
        <p:txBody>
          <a:bodyPr/>
          <a:lstStyle/>
          <a:p>
            <a:r>
              <a:rPr lang="ru-RU" dirty="0"/>
              <a:t>Твоя формула успеха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56" t="46633" r="66732" b="26767"/>
          <a:stretch>
            <a:fillRect/>
          </a:stretch>
        </p:blipFill>
        <p:spPr bwMode="auto">
          <a:xfrm>
            <a:off x="403116" y="1844824"/>
            <a:ext cx="812932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00" y="260648"/>
            <a:ext cx="7467600" cy="940966"/>
          </a:xfrm>
        </p:spPr>
        <p:txBody>
          <a:bodyPr/>
          <a:lstStyle/>
          <a:p>
            <a:r>
              <a:rPr lang="ru-RU" dirty="0"/>
              <a:t>Твоя формула успеха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378" t="34733" r="65550" b="38205"/>
          <a:stretch>
            <a:fillRect/>
          </a:stretch>
        </p:blipFill>
        <p:spPr bwMode="auto">
          <a:xfrm>
            <a:off x="332287" y="1700808"/>
            <a:ext cx="834416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00" y="260648"/>
            <a:ext cx="7467600" cy="940966"/>
          </a:xfrm>
        </p:spPr>
        <p:txBody>
          <a:bodyPr/>
          <a:lstStyle/>
          <a:p>
            <a:r>
              <a:rPr lang="ru-RU" dirty="0"/>
              <a:t>Твоя формула успеха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557" t="22133" r="65550" b="50567"/>
          <a:stretch>
            <a:fillRect/>
          </a:stretch>
        </p:blipFill>
        <p:spPr bwMode="auto">
          <a:xfrm>
            <a:off x="251520" y="1564793"/>
            <a:ext cx="8358467" cy="4024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34056" t="27033" r="35232" b="26767"/>
          <a:stretch>
            <a:fillRect/>
          </a:stretch>
        </p:blipFill>
        <p:spPr bwMode="auto">
          <a:xfrm>
            <a:off x="539185" y="0"/>
            <a:ext cx="7921247" cy="6702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808" y="116632"/>
            <a:ext cx="7467600" cy="94096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Вам помогут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lum contrast="10000"/>
          </a:blip>
          <a:srcRect l="25837" t="26088" r="25411" b="16636"/>
          <a:stretch>
            <a:fillRect/>
          </a:stretch>
        </p:blipFill>
        <p:spPr bwMode="auto">
          <a:xfrm>
            <a:off x="280634" y="1196752"/>
            <a:ext cx="832381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816" y="188640"/>
            <a:ext cx="7467600" cy="94096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Благодарю за внимание!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0B2CB-AD88-10E0-411A-EB57A68DF5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CCCBF4-4364-5621-414C-A31C983B59AE}"/>
              </a:ext>
            </a:extLst>
          </p:cNvPr>
          <p:cNvSpPr txBox="1"/>
          <p:nvPr/>
        </p:nvSpPr>
        <p:spPr>
          <a:xfrm>
            <a:off x="342928" y="5589240"/>
            <a:ext cx="8229600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ОГБУЗ «Центр общественного здоровья и медицинской профилактики»</a:t>
            </a:r>
          </a:p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г. Томск, ул. Никитина, 43, телефон: (3822)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44-35-60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  <a:p>
            <a:pPr algn="ctr">
              <a:spcBef>
                <a:spcPts val="500"/>
              </a:spcBef>
              <a:buClr>
                <a:schemeClr val="accent1"/>
              </a:buClr>
              <a:buSzPct val="80000"/>
              <a:defRPr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-</a:t>
            </a:r>
            <a:r>
              <a:rPr lang="ru-RU" b="1" dirty="0" err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mail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profilaktika@tomsk.gov70.ru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сайт: </a:t>
            </a:r>
            <a:r>
              <a:rPr lang="en-US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profilaktika.tomsk.ru</a:t>
            </a:r>
            <a:endParaRPr lang="ru-RU" b="1" dirty="0">
              <a:solidFill>
                <a:srgbClr val="005092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9DB030-B9B0-ADD7-E35A-4FAE2D111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4104456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808" y="116632"/>
            <a:ext cx="7467600" cy="94096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/>
              <a:t>Психоактивные</a:t>
            </a:r>
            <a:r>
              <a:rPr lang="ru-RU" b="1" dirty="0"/>
              <a:t> вещества</a:t>
            </a:r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-10000" contrast="10000"/>
          </a:blip>
          <a:srcRect l="4886" r="8518"/>
          <a:stretch>
            <a:fillRect/>
          </a:stretch>
        </p:blipFill>
        <p:spPr>
          <a:xfrm>
            <a:off x="2123728" y="3645024"/>
            <a:ext cx="4432186" cy="2880320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9552" y="1449288"/>
            <a:ext cx="7992888" cy="4572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 err="1">
                <a:solidFill>
                  <a:srgbClr val="C00000"/>
                </a:solidFill>
                <a:latin typeface="Calibri" panose="020F0502020204030204" pitchFamily="34" charset="0"/>
              </a:rPr>
              <a:t>Психоактивное</a:t>
            </a:r>
            <a:r>
              <a:rPr lang="ru-RU" b="1" dirty="0">
                <a:solidFill>
                  <a:srgbClr val="C00000"/>
                </a:solidFill>
                <a:latin typeface="Calibri" panose="020F0502020204030204" pitchFamily="34" charset="0"/>
              </a:rPr>
              <a:t> вещество</a:t>
            </a:r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– это вещество, которое влияет на работу головного мозга, приводит к изменению психического состояния, иногда вплоть до изменённого состояния сознания, и вызывает зависимость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00" y="116632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Какой может быть зависимость?</a:t>
            </a:r>
            <a:endParaRPr lang="ru-RU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Содержимое 5" descr="49a1m076.jp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contrast="10000"/>
          </a:blip>
          <a:stretch>
            <a:fillRect/>
          </a:stretch>
        </p:blipFill>
        <p:spPr>
          <a:xfrm>
            <a:off x="500034" y="2643182"/>
            <a:ext cx="3888432" cy="2664296"/>
          </a:xfrm>
        </p:spPr>
      </p:pic>
      <p:pic>
        <p:nvPicPr>
          <p:cNvPr id="7" name="Содержимое 6" descr="slide-2.jpg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print">
            <a:lum bright="10000" contrast="10000"/>
          </a:blip>
          <a:srcRect l="54094" t="28107" r="3082" b="7713"/>
          <a:stretch/>
        </p:blipFill>
        <p:spPr>
          <a:xfrm>
            <a:off x="5214942" y="2643182"/>
            <a:ext cx="2819806" cy="2731657"/>
          </a:xfrm>
        </p:spPr>
      </p:pic>
      <p:sp>
        <p:nvSpPr>
          <p:cNvPr id="8" name="TextBox 7"/>
          <p:cNvSpPr txBox="1"/>
          <p:nvPr/>
        </p:nvSpPr>
        <p:spPr>
          <a:xfrm>
            <a:off x="395536" y="1772816"/>
            <a:ext cx="41044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Психологическая зависимость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04048" y="1772816"/>
            <a:ext cx="33123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Физическая зависимость</a:t>
            </a:r>
          </a:p>
        </p:txBody>
      </p:sp>
    </p:spTree>
    <p:extLst>
      <p:ext uri="{BB962C8B-B14F-4D97-AF65-F5344CB8AC3E}">
        <p14:creationId xmlns:p14="http://schemas.microsoft.com/office/powerpoint/2010/main" val="2890580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00" y="260648"/>
            <a:ext cx="7467600" cy="940966"/>
          </a:xfrm>
        </p:spPr>
        <p:txBody>
          <a:bodyPr/>
          <a:lstStyle/>
          <a:p>
            <a:r>
              <a:rPr lang="ru-RU" dirty="0"/>
              <a:t>Наркотики – начало конца</a:t>
            </a:r>
          </a:p>
        </p:txBody>
      </p:sp>
      <p:pic>
        <p:nvPicPr>
          <p:cNvPr id="5" name="Содержимое 4" descr="i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2195736" y="3344339"/>
            <a:ext cx="4536504" cy="3036989"/>
          </a:xfrm>
        </p:spPr>
      </p:pic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9552" y="1556792"/>
            <a:ext cx="8075240" cy="4054485"/>
          </a:xfrm>
        </p:spPr>
        <p:txBody>
          <a:bodyPr/>
          <a:lstStyle/>
          <a:p>
            <a:pPr marL="355600" indent="-355600">
              <a:spcAft>
                <a:spcPts val="600"/>
              </a:spcAft>
            </a:pPr>
            <a:r>
              <a:rPr lang="ru-RU" dirty="0"/>
              <a:t>Вызывают зависимость</a:t>
            </a:r>
          </a:p>
          <a:p>
            <a:pPr marL="355600" indent="-355600">
              <a:spcAft>
                <a:spcPts val="600"/>
              </a:spcAft>
            </a:pPr>
            <a:r>
              <a:rPr lang="ru-RU" dirty="0"/>
              <a:t>Причина преждевременной смерти</a:t>
            </a:r>
          </a:p>
          <a:p>
            <a:pPr marL="355600" indent="-355600">
              <a:spcAft>
                <a:spcPts val="600"/>
              </a:spcAft>
            </a:pPr>
            <a:r>
              <a:rPr lang="ru-RU" dirty="0"/>
              <a:t>Оказывают разрушительное действие на здоровье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76808" y="260648"/>
            <a:ext cx="7467600" cy="940966"/>
          </a:xfrm>
        </p:spPr>
        <p:txBody>
          <a:bodyPr/>
          <a:lstStyle/>
          <a:p>
            <a:r>
              <a:rPr lang="ru-RU" dirty="0"/>
              <a:t>С чего всё начинается…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83568" y="1674781"/>
            <a:ext cx="7344816" cy="35544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dirty="0"/>
              <a:t>Почему человек может решиться начать употреблять наркотики?</a:t>
            </a:r>
          </a:p>
        </p:txBody>
      </p:sp>
      <p:pic>
        <p:nvPicPr>
          <p:cNvPr id="10" name="Содержимое 9" descr="scale_1200.jpe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2123728" y="3140968"/>
            <a:ext cx="4521696" cy="30144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808" y="260648"/>
            <a:ext cx="7467600" cy="940966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Cambria" panose="02040503050406030204" pitchFamily="18" charset="0"/>
              </a:rPr>
              <a:t>Наиболее частые причины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45232" y="1628800"/>
            <a:ext cx="7715200" cy="4411675"/>
          </a:xfrm>
        </p:spPr>
        <p:txBody>
          <a:bodyPr>
            <a:normAutofit/>
          </a:bodyPr>
          <a:lstStyle/>
          <a:p>
            <a:pPr marL="350838" lvl="0" indent="-350838" algn="just">
              <a:spcAft>
                <a:spcPts val="600"/>
              </a:spcAft>
            </a:pPr>
            <a:r>
              <a:rPr lang="ru-RU" dirty="0"/>
              <a:t>Бунт против общества и родителей</a:t>
            </a:r>
          </a:p>
          <a:p>
            <a:pPr marL="350838" lvl="0" indent="-350838" algn="just">
              <a:spcAft>
                <a:spcPts val="600"/>
              </a:spcAft>
            </a:pPr>
            <a:r>
              <a:rPr lang="ru-RU" dirty="0"/>
              <a:t>Желание влиться в новую компанию</a:t>
            </a:r>
          </a:p>
          <a:p>
            <a:pPr marL="350838" lvl="0" indent="-350838" algn="just">
              <a:spcAft>
                <a:spcPts val="600"/>
              </a:spcAft>
            </a:pPr>
            <a:r>
              <a:rPr lang="ru-RU" dirty="0"/>
              <a:t>Любовь к риску</a:t>
            </a:r>
          </a:p>
          <a:p>
            <a:pPr marL="350838" lvl="0" indent="-350838" algn="just">
              <a:spcAft>
                <a:spcPts val="600"/>
              </a:spcAft>
            </a:pPr>
            <a:r>
              <a:rPr lang="ru-RU" dirty="0"/>
              <a:t>Любопытство</a:t>
            </a:r>
          </a:p>
          <a:p>
            <a:pPr marL="350838" lvl="0" indent="-350838" algn="just">
              <a:spcAft>
                <a:spcPts val="600"/>
              </a:spcAft>
            </a:pPr>
            <a:r>
              <a:rPr lang="ru-RU" dirty="0"/>
              <a:t>Попытка «быть взрослым»</a:t>
            </a:r>
          </a:p>
          <a:p>
            <a:pPr marL="350838" lvl="0" indent="-350838" algn="just">
              <a:spcAft>
                <a:spcPts val="600"/>
              </a:spcAft>
            </a:pPr>
            <a:r>
              <a:rPr lang="ru-RU" dirty="0"/>
              <a:t>Побег от проблем</a:t>
            </a:r>
          </a:p>
          <a:p>
            <a:pPr marL="350838" lvl="0" indent="-350838" algn="just">
              <a:spcAft>
                <a:spcPts val="600"/>
              </a:spcAft>
            </a:pPr>
            <a:r>
              <a:rPr lang="ru-RU" dirty="0"/>
              <a:t>От скуки</a:t>
            </a:r>
          </a:p>
          <a:p>
            <a:pPr marL="350838" indent="-350838" algn="just">
              <a:spcAft>
                <a:spcPts val="600"/>
              </a:spcAft>
            </a:pPr>
            <a:r>
              <a:rPr lang="ru-RU" dirty="0"/>
              <a:t>«Так делают все – я, как все»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808" y="471810"/>
            <a:ext cx="7467600" cy="940966"/>
          </a:xfrm>
        </p:spPr>
        <p:txBody>
          <a:bodyPr>
            <a:noAutofit/>
          </a:bodyPr>
          <a:lstStyle/>
          <a:p>
            <a:r>
              <a:rPr lang="ru-RU" sz="3600" dirty="0"/>
              <a:t>Какие проблемы может вызвать употребление наркотиков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755576" y="1628800"/>
            <a:ext cx="6840760" cy="1584176"/>
          </a:xfrm>
        </p:spPr>
        <p:txBody>
          <a:bodyPr/>
          <a:lstStyle/>
          <a:p>
            <a:pPr marL="350838" lvl="0" indent="-350838"/>
            <a:r>
              <a:rPr lang="ru-RU" dirty="0"/>
              <a:t>Проблемы со здоровьем</a:t>
            </a:r>
          </a:p>
          <a:p>
            <a:pPr marL="350838" lvl="0" indent="-350838"/>
            <a:r>
              <a:rPr lang="ru-RU" dirty="0"/>
              <a:t>Проблемы в обществе</a:t>
            </a:r>
          </a:p>
          <a:p>
            <a:pPr marL="350838" indent="-350838"/>
            <a:r>
              <a:rPr lang="ru-RU" dirty="0"/>
              <a:t>Проблемы с законом</a:t>
            </a:r>
          </a:p>
        </p:txBody>
      </p:sp>
      <p:pic>
        <p:nvPicPr>
          <p:cNvPr id="5122" name="Picture 2" descr="C:\Users\интант\Desktop\презентации нарко\ejbuZ7jBcPvbwbeDUfK011meLd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356992"/>
            <a:ext cx="5541217" cy="31187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00" y="188640"/>
            <a:ext cx="7467600" cy="940966"/>
          </a:xfrm>
        </p:spPr>
        <p:txBody>
          <a:bodyPr/>
          <a:lstStyle/>
          <a:p>
            <a:r>
              <a:rPr lang="ru-RU" dirty="0"/>
              <a:t>Проблемы со здоровьем</a:t>
            </a:r>
          </a:p>
        </p:txBody>
      </p:sp>
      <p:pic>
        <p:nvPicPr>
          <p:cNvPr id="5" name="Содержимое 4" descr="consultation.jpg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4499991" y="1844824"/>
            <a:ext cx="4104457" cy="2736304"/>
          </a:xfrm>
        </p:spPr>
      </p:pic>
      <p:sp>
        <p:nvSpPr>
          <p:cNvPr id="7" name="Содержимое 3"/>
          <p:cNvSpPr txBox="1">
            <a:spLocks/>
          </p:cNvSpPr>
          <p:nvPr/>
        </p:nvSpPr>
        <p:spPr>
          <a:xfrm>
            <a:off x="467544" y="1340768"/>
            <a:ext cx="6840760" cy="52565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50838" lvl="0" indent="-350838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ru-RU" sz="2200" b="1" dirty="0">
                <a:latin typeface="Calibri" pitchFamily="34" charset="0"/>
              </a:rPr>
              <a:t>Ухудшение физического здоровья – заболевания:</a:t>
            </a:r>
            <a:endParaRPr lang="ru-RU" sz="2200" dirty="0">
              <a:latin typeface="Calibri" pitchFamily="34" charset="0"/>
            </a:endParaRP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нервной системы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иммунной системы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пищеварительной системы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печени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сердца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почек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дыхательных путей и лёгких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кожи и слизистых оболочек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dirty="0">
                <a:latin typeface="Calibri" pitchFamily="34" charset="0"/>
              </a:rPr>
              <a:t>репродуктивной системы</a:t>
            </a: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lang="ru-RU" sz="2200" b="1" dirty="0">
                <a:solidFill>
                  <a:srgbClr val="C00000"/>
                </a:solidFill>
                <a:latin typeface="Calibri" pitchFamily="34" charset="0"/>
              </a:rPr>
              <a:t>инфекции, передаваемые при контакте с кровью</a:t>
            </a:r>
            <a:endParaRPr lang="ru-RU" sz="2200" dirty="0">
              <a:solidFill>
                <a:srgbClr val="C00000"/>
              </a:solidFill>
              <a:latin typeface="Calibri" pitchFamily="34" charset="0"/>
            </a:endParaRPr>
          </a:p>
          <a:p>
            <a:pPr marL="350838" marR="0" lvl="0" indent="-35083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00" y="188640"/>
            <a:ext cx="7467600" cy="940966"/>
          </a:xfrm>
        </p:spPr>
        <p:txBody>
          <a:bodyPr/>
          <a:lstStyle/>
          <a:p>
            <a:r>
              <a:rPr lang="ru-RU" dirty="0"/>
              <a:t>Проблемы со здоровьем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539552" y="1412776"/>
            <a:ext cx="7488832" cy="4572000"/>
          </a:xfrm>
        </p:spPr>
        <p:txBody>
          <a:bodyPr/>
          <a:lstStyle/>
          <a:p>
            <a:pPr>
              <a:buNone/>
            </a:pPr>
            <a:r>
              <a:rPr lang="ru-RU" b="1" dirty="0"/>
              <a:t>Ухудшение психического здоровья:</a:t>
            </a:r>
          </a:p>
          <a:p>
            <a:pPr marL="365125" indent="-365125"/>
            <a:r>
              <a:rPr lang="ru-RU" dirty="0"/>
              <a:t>склонность к необдуманным, опасным действиям</a:t>
            </a:r>
          </a:p>
          <a:p>
            <a:pPr marL="365125" indent="-365125"/>
            <a:r>
              <a:rPr lang="ru-RU" dirty="0"/>
              <a:t>разрушение личности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интант\Desktop\презентации нарко\разрушение личност.jpg"/>
          <p:cNvPicPr>
            <a:picLocks noChangeAspect="1" noChangeArrowheads="1"/>
          </p:cNvPicPr>
          <p:nvPr/>
        </p:nvPicPr>
        <p:blipFill>
          <a:blip r:embed="rId3" cstate="print"/>
          <a:srcRect l="8415"/>
          <a:stretch>
            <a:fillRect/>
          </a:stretch>
        </p:blipFill>
        <p:spPr bwMode="auto">
          <a:xfrm>
            <a:off x="2110432" y="3212976"/>
            <a:ext cx="5269880" cy="3107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2041</TotalTime>
  <Words>3088</Words>
  <Application>Microsoft Office PowerPoint</Application>
  <PresentationFormat>Экран (4:3)</PresentationFormat>
  <Paragraphs>195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0" baseType="lpstr">
      <vt:lpstr>a_AntiqueTrady</vt:lpstr>
      <vt:lpstr>Arial</vt:lpstr>
      <vt:lpstr>Calibri</vt:lpstr>
      <vt:lpstr>Cambria</vt:lpstr>
      <vt:lpstr>Century Schoolbook</vt:lpstr>
      <vt:lpstr>Symbol</vt:lpstr>
      <vt:lpstr>Tahoma</vt:lpstr>
      <vt:lpstr>Times New Roman</vt:lpstr>
      <vt:lpstr>Wingdings</vt:lpstr>
      <vt:lpstr>Wingdings 2</vt:lpstr>
      <vt:lpstr>Эркер</vt:lpstr>
      <vt:lpstr>Твоя жизнь – твой выбор!</vt:lpstr>
      <vt:lpstr>Психоактивные вещества</vt:lpstr>
      <vt:lpstr>Какой может быть зависимость?</vt:lpstr>
      <vt:lpstr>Наркотики – начало конца</vt:lpstr>
      <vt:lpstr>С чего всё начинается…</vt:lpstr>
      <vt:lpstr>Наиболее частые причины</vt:lpstr>
      <vt:lpstr>Какие проблемы может вызвать употребление наркотиков</vt:lpstr>
      <vt:lpstr>Проблемы со здоровьем</vt:lpstr>
      <vt:lpstr>Проблемы со здоровьем</vt:lpstr>
      <vt:lpstr>Проблемы в обществе</vt:lpstr>
      <vt:lpstr>Проблемы с законом</vt:lpstr>
      <vt:lpstr>Как избежать зависимости?</vt:lpstr>
      <vt:lpstr>Твоя формула успеха</vt:lpstr>
      <vt:lpstr>Твоя формула успеха</vt:lpstr>
      <vt:lpstr>Твоя формула успеха</vt:lpstr>
      <vt:lpstr>Твоя формула успеха</vt:lpstr>
      <vt:lpstr>Презентация PowerPoint</vt:lpstr>
      <vt:lpstr>Вам помогут</vt:lpstr>
      <vt:lpstr>Благодарю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Твоя жизнь – твой выбор</dc:title>
  <dc:creator>интант</dc:creator>
  <cp:lastModifiedBy>Надежда В. Майнулова</cp:lastModifiedBy>
  <cp:revision>99</cp:revision>
  <dcterms:modified xsi:type="dcterms:W3CDTF">2025-01-16T03:13:24Z</dcterms:modified>
</cp:coreProperties>
</file>